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9"/>
  </p:notesMasterIdLst>
  <p:handoutMasterIdLst>
    <p:handoutMasterId r:id="rId40"/>
  </p:handoutMasterIdLst>
  <p:sldIdLst>
    <p:sldId id="256" r:id="rId3"/>
    <p:sldId id="274" r:id="rId4"/>
    <p:sldId id="257" r:id="rId5"/>
    <p:sldId id="258" r:id="rId6"/>
    <p:sldId id="259" r:id="rId7"/>
    <p:sldId id="260" r:id="rId8"/>
    <p:sldId id="261" r:id="rId9"/>
    <p:sldId id="262" r:id="rId10"/>
    <p:sldId id="283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276" r:id="rId24"/>
    <p:sldId id="277" r:id="rId25"/>
    <p:sldId id="278" r:id="rId26"/>
    <p:sldId id="279" r:id="rId27"/>
    <p:sldId id="287" r:id="rId28"/>
    <p:sldId id="280" r:id="rId29"/>
    <p:sldId id="281" r:id="rId30"/>
    <p:sldId id="282" r:id="rId31"/>
    <p:sldId id="284" r:id="rId32"/>
    <p:sldId id="285" r:id="rId33"/>
    <p:sldId id="286" r:id="rId34"/>
    <p:sldId id="288" r:id="rId35"/>
    <p:sldId id="289" r:id="rId36"/>
    <p:sldId id="290" r:id="rId37"/>
    <p:sldId id="291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1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F60CC-6D3F-49EE-9814-A9D4BEDB5FA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C08BE-1766-465F-94EC-68BC06489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301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Заголовок 1"/>
          <p:cNvSpPr>
            <a:spLocks noGrp="1"/>
          </p:cNvSpPr>
          <p:nvPr>
            <p:ph type="ctrTitle"/>
          </p:nvPr>
        </p:nvSpPr>
        <p:spPr>
          <a:xfrm>
            <a:off x="248194" y="169817"/>
            <a:ext cx="8674127" cy="336863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80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Туристичні об</a:t>
            </a:r>
            <a:r>
              <a:rPr lang="en-US" sz="80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’</a:t>
            </a:r>
            <a:r>
              <a:rPr lang="uk-UA" sz="8000" b="1" spc="50" dirty="0" err="1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єкти</a:t>
            </a:r>
            <a:r>
              <a:rPr lang="uk-UA" sz="80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Сумської області та Ромен</a:t>
            </a:r>
            <a:endParaRPr lang="ru-RU" sz="80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71987" y="3654857"/>
            <a:ext cx="4280128" cy="485870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>Підготував </a:t>
            </a:r>
            <a:r>
              <a:rPr lang="uk-UA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>Гриценко</a:t>
            </a:r>
            <a:r>
              <a:rPr lang="uk-UA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> Артем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251"/>
            <a:ext cx="9144000" cy="1333499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b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Національний</a:t>
            </a:r>
            <a:r>
              <a:rPr lang="ru-RU" sz="32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3200" b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природний</a:t>
            </a:r>
            <a:r>
              <a:rPr lang="ru-RU" sz="32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парк «</a:t>
            </a:r>
            <a:r>
              <a:rPr lang="ru-RU" sz="3200" b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Деснянсько-Старогутський</a:t>
            </a:r>
            <a:r>
              <a:rPr lang="ru-RU" sz="32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»</a:t>
            </a:r>
            <a:endParaRPr lang="ru-RU" sz="32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58536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Справжньою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перлиною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у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загальнодержавній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скарбниці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заповідного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фонду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є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Національний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природний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парк «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Деснянсько-Старогутський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».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Територія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парку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поділяється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Старогутську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та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Придеснянську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Незважаючи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географічне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сусідство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вони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зовсім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не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схожі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одна на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іншу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за флорою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і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фауною.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Приміром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Старогутська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частина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це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єдиний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сосновий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масив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який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є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південною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складовою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відомих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Брянських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лісів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Тут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господарюють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осокові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болота, луки та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чагарники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Рослинність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має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багато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тайгових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особливостей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Заболоченість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цієї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частини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території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перевищує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7 </a:t>
            </a:r>
            <a:r>
              <a:rPr lang="ru-RU" sz="2000" b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відсотків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(</a:t>
            </a:r>
            <a:r>
              <a:rPr lang="ru-RU" sz="2000" dirty="0" err="1" smtClean="0"/>
              <a:t>Середино-Будський</a:t>
            </a:r>
            <a:r>
              <a:rPr lang="ru-RU" sz="2000" dirty="0" smtClean="0"/>
              <a:t> район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4578" name="Picture 2" descr="Деснянсько-Старогутський національний природний парк — Вікіпед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764" y="4110649"/>
            <a:ext cx="3697968" cy="2551407"/>
          </a:xfrm>
          <a:prstGeom prst="rect">
            <a:avLst/>
          </a:prstGeom>
          <a:noFill/>
        </p:spPr>
      </p:pic>
      <p:pic>
        <p:nvPicPr>
          <p:cNvPr id="24580" name="Picture 4" descr="Деснянсько-Старогутський національний природний парк | Україна ..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051" y="3847266"/>
            <a:ext cx="3840480" cy="2827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5943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Придеснянській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частині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парку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переважають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широкі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луки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високим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різнотрав’ям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переліски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ясена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дуба та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осики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У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заплаві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Десни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ростуть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злаки –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китник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лучний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лепешняк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великий, верба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гостролиста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реліктові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види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рослин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сальвінію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плаваючу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водяний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горіх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плавун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щитолистий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3554" name="Picture 2" descr="Деснянсько-Старогутський національний природний парк | Україна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827" y="3426822"/>
            <a:ext cx="4876800" cy="3181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Деснянсько-Старогутський національний природний парк | Україна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1553" y="2440577"/>
            <a:ext cx="48768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6901"/>
            <a:ext cx="9144000" cy="795801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Степовий</a:t>
            </a:r>
            <a:r>
              <a:rPr lang="ru-RU" sz="4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заповідник</a:t>
            </a:r>
            <a:r>
              <a:rPr lang="ru-RU" sz="4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«</a:t>
            </a:r>
            <a:r>
              <a:rPr lang="ru-RU" sz="4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Михайлівська</a:t>
            </a:r>
            <a:r>
              <a:rPr lang="ru-RU" sz="4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цілина</a:t>
            </a:r>
            <a:r>
              <a:rPr lang="ru-RU" sz="4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ru-RU" sz="4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98171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Однією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із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видатних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пам’яток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степового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ландшафту на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Сумщині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є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степовий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заповідник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«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Михайлівська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цілина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»,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який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знаходиться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в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Лебединському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районі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.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Його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неповторність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полягає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у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різноманітності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степового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різнотрав’я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: за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весняно-літній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період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ця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місцевість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змінює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свою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зовнішність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від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8 до 10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разів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, у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залежності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від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того,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які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види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трав </a:t>
            </a:r>
            <a:r>
              <a:rPr lang="ru-RU" sz="2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квітнуть</a:t>
            </a:r>
            <a:r>
              <a:rPr lang="ru-RU" sz="2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sz="2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2530" name="Picture 2" descr="Михайлівська цілина — Вікіпед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" y="3618412"/>
            <a:ext cx="4110445" cy="3082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32" name="Picture 4" descr="Михайлівська цілина | Сумська область | Про Україн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2978" y="3788229"/>
            <a:ext cx="4232521" cy="2769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580"/>
            <a:ext cx="9143999" cy="795801"/>
          </a:xfrm>
        </p:spPr>
        <p:txBody>
          <a:bodyPr>
            <a:noAutofit/>
          </a:bodyPr>
          <a:lstStyle/>
          <a:p>
            <a:pPr algn="ctr"/>
            <a:r>
              <a:rPr lang="ru-RU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Яблуня-колонія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71154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Яблуня-колонія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є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одним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з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найунікальніших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об’єктів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Сумщини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що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входить до списку «Семи чудес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України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».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Розташована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на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території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Кролевецького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району та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є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ботанічною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пам’яткою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загальнодержавного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значення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.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Вік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колонії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понад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200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років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.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Розташована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на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площі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близько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1000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квадратних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метрів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, вона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являє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собою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яблуневий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сад,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створений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від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укоріненого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гілля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дерев.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Завдяки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цій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особливості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яблуня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увійшла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до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історії</a:t>
            </a:r>
            <a:r>
              <a:rPr lang="ru-RU" sz="2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000" b="1" cap="all" dirty="0" err="1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</a:rPr>
              <a:t>садівництва</a:t>
            </a:r>
            <a:endParaRPr lang="ru-RU" sz="20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1506" name="Picture 2" descr="Яблуня-колонія — Вікіпед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754" y="3472359"/>
            <a:ext cx="4402183" cy="3202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8" name="Picture 4" descr="Файл:Яблуня-колонія, м.Кролевець, img2.jpg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2251" y="3671176"/>
            <a:ext cx="4311123" cy="287408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4832"/>
            <a:ext cx="9144000" cy="79580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60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Тростянецький район</a:t>
            </a:r>
            <a:endParaRPr lang="ru-RU" sz="60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45028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території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Тростянецького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району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знаходяться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національний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природний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парк, 2 заказники,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парк-пам’ятка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садово-паркового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мистецтва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загальнодержавного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значення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2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ботанічні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пам’ятки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природи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місцевого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значення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; 8 </a:t>
            </a:r>
            <a:r>
              <a:rPr lang="ru-RU" sz="2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заповідних</a:t>
            </a:r>
            <a:r>
              <a:rPr 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урочищ.</a:t>
            </a:r>
            <a:endParaRPr lang="ru-RU" sz="2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482" name="AutoShape 2" descr="Тростянец (город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Тростянец - круглый двор и усадьба Голицыны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894" y="3158522"/>
            <a:ext cx="8445905" cy="34786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3209"/>
            <a:ext cx="9144000" cy="795801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Тростянецький</a:t>
            </a:r>
            <a:r>
              <a:rPr lang="ru-RU" sz="48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парк</a:t>
            </a:r>
            <a:endParaRPr lang="ru-RU" sz="48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8016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Тростянецький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парк –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пам’ятка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садово-паркового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мистецтва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Знаходиться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західній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околиці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м.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Тростянець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урочищі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Нескучне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»,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займає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13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площу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253 га. Основу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цього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парку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складає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лісовий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масив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три озера,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розташовані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колишньому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руслі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р. Тростинка. 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9458" name="Picture 2" descr="Тростянецький парк | Чернігівська область | Про Україн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58" y="3270273"/>
            <a:ext cx="4539796" cy="34048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60" name="Picture 4" descr="Державний дендрологічний парк «Тростянець» НАН України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6501" y="3501463"/>
            <a:ext cx="4170867" cy="30514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6273"/>
            <a:ext cx="9144000" cy="795801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Ландшафтний</a:t>
            </a:r>
            <a:r>
              <a:rPr lang="ru-RU" sz="4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заказник «</a:t>
            </a:r>
            <a:r>
              <a:rPr lang="ru-RU" sz="4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Шалигінський</a:t>
            </a:r>
            <a:r>
              <a:rPr lang="ru-RU" sz="4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ru-RU" sz="4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84664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Ландшафтний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заказник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загальнодержавного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значення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Шалигінський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знаходиться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неподалік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сіл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Старикове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та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Шалигіно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півночі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області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Глухівський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район).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Територію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заказника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складає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лісова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місцевість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площею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2868,1 га. До складу заказника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входять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мальовничі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заплави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річок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Клевені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та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Обести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Унікальність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цього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заповіднику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полягає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тому,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що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його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території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збереглися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сосни,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яким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понад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200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років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На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сьогодні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тут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виявлено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п’ять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видів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рослин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що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входять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Червону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книгу 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України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434" name="Picture 2" descr="Гідрологічний заказник «Хухрянський», Хухра — фото, опис, адре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1574" y="3618412"/>
            <a:ext cx="4540975" cy="30140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9006"/>
            <a:ext cx="9144000" cy="107513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Середньосеймський</a:t>
            </a:r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4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ландшафтний</a:t>
            </a:r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заказник</a:t>
            </a:r>
            <a:endParaRPr lang="ru-RU" sz="48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89166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Середньосеймський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ландшафтний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заказник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загальнодержавного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значення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включає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 себе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території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Путивльського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Білопільського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Буринського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районів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За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площею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 2020,8 га,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розміщений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долині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річок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Сейм та Вир.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Територія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здебільшого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зайнята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луками, а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також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прибережноводною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рослинністю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Цей заказник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є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найбільш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цінним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природнозаповідному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фонді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Сумщини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7410" name="Picture 2" descr="Державний ландшафтний заказник «Середньосеймський», Бояро-Лежачі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639" y="3513908"/>
            <a:ext cx="4656908" cy="31046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412" name="Picture 4" descr="Середньосеймський заказник — Вікіпед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074" y="3589536"/>
            <a:ext cx="4058988" cy="2759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0958"/>
            <a:ext cx="9144000" cy="795801"/>
          </a:xfrm>
        </p:spPr>
        <p:txBody>
          <a:bodyPr>
            <a:noAutofit/>
          </a:bodyPr>
          <a:lstStyle/>
          <a:p>
            <a:pPr algn="ctr"/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Місто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Тростянець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58092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Тростянець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має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своєму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арсеналі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багато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цікавих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пам’яток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не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зважаючи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те,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порівняно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молоде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ще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не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досягло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свого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360-річчя.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Серед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найвідоміших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є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Круглий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двір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палац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Кенінга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Благовіщенська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церква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Тростянецький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парк.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Ця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територія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завдяки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своєму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швидкому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розвитку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сфері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туризму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змогла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швидко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стати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однією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найбільш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відвідуваних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територій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області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386" name="Picture 2" descr="Садиба «Круглий двір», Тростянець — фото, опис, адре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816" y="3918858"/>
            <a:ext cx="4168371" cy="2782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Шарівський замок (Палац Кеніга), Шарівка - фото, опис, історія, адрес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8853" y="3670662"/>
            <a:ext cx="4456253" cy="29634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44137" y="6087291"/>
            <a:ext cx="2181498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Круглий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двір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839097" y="6061166"/>
            <a:ext cx="2168434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палац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Кенінга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Файл:Благовіщенська церква 1744—1750рр. м.Тростянець.JP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60278" cy="349520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6023" y="2952206"/>
            <a:ext cx="28999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Благовіщенська</a:t>
            </a:r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церква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5364" name="Picture 4" descr="Тростянецький парк | Чернігівська область | Про Україн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0708" y="3435530"/>
            <a:ext cx="4563292" cy="342246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72446" y="6276704"/>
            <a:ext cx="265176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Тростянецький</a:t>
            </a:r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парк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5366" name="Picture 6" descr="Тростянецький парк | Чернігівська область | Про Україн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8457" y="0"/>
            <a:ext cx="4615543" cy="3461657"/>
          </a:xfrm>
          <a:prstGeom prst="rect">
            <a:avLst/>
          </a:prstGeom>
          <a:noFill/>
        </p:spPr>
      </p:pic>
      <p:pic>
        <p:nvPicPr>
          <p:cNvPr id="15368" name="Picture 8" descr="Благовіщенська церква - Тростянец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99608"/>
            <a:ext cx="4611189" cy="345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&quot;фиолетовый фон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Мета</a:t>
            </a:r>
            <a:endParaRPr lang="ru-RU" sz="8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364333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uk-UA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Мета </a:t>
            </a:r>
            <a:r>
              <a:rPr lang="uk-U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презентації: </a:t>
            </a:r>
            <a:r>
              <a:rPr lang="uk-U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дослідити </a:t>
            </a:r>
          </a:p>
          <a:p>
            <a:pPr algn="ctr">
              <a:buNone/>
            </a:pPr>
            <a:r>
              <a:rPr lang="uk-UA" sz="4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туристичні об</a:t>
            </a:r>
            <a:r>
              <a:rPr lang="en-US" sz="4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’</a:t>
            </a:r>
            <a:r>
              <a:rPr lang="uk-UA" sz="44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єкти</a:t>
            </a:r>
            <a:r>
              <a:rPr lang="uk-UA" sz="4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Сумської області та Ромен </a:t>
            </a:r>
            <a:r>
              <a:rPr lang="uk-U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та узагальнити інформацію про них.</a:t>
            </a:r>
            <a:endParaRPr lang="ru-RU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2880" y="174832"/>
            <a:ext cx="9326880" cy="795801"/>
          </a:xfrm>
        </p:spPr>
        <p:txBody>
          <a:bodyPr>
            <a:noAutofit/>
          </a:bodyPr>
          <a:lstStyle/>
          <a:p>
            <a:pPr algn="ctr"/>
            <a:r>
              <a:rPr lang="ru-RU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Глухів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84217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Глухів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овіяний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гетьманською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славою край,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нажаль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не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користується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високою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популярністю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серед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туристів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З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козацької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доби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частково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уціліла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фортеця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із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мурованою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Київською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брамою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а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також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Радний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майдан,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Миколаївська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Вознесенська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церкви.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Окрасою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є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будівля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Глухівського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національного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педагогічного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університету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імені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Олександра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Довженка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338" name="Picture 2" descr="Київська брама Глухівських міських укріплень | Національний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943" y="3735976"/>
            <a:ext cx="3970713" cy="2963219"/>
          </a:xfrm>
          <a:prstGeom prst="rect">
            <a:avLst/>
          </a:prstGeom>
          <a:noFill/>
        </p:spPr>
      </p:pic>
      <p:pic>
        <p:nvPicPr>
          <p:cNvPr id="14340" name="Picture 4" descr="Глухів - остання гетьманська столиця: andy_travelua — LiveJou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1554" y="3608465"/>
            <a:ext cx="4614363" cy="30743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57646" y="6230983"/>
            <a:ext cx="188105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Київська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брама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73486" y="6200503"/>
            <a:ext cx="188105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Радний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майдан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Миколаївська церква (Глухів)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4618" cy="3213463"/>
          </a:xfrm>
          <a:prstGeom prst="rect">
            <a:avLst/>
          </a:prstGeom>
          <a:noFill/>
        </p:spPr>
      </p:pic>
      <p:pic>
        <p:nvPicPr>
          <p:cNvPr id="54276" name="Picture 4" descr="Вознесенська церква (Глухів) — Вікіпеді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6606" y="2899954"/>
            <a:ext cx="5277394" cy="395804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79269" y="2704012"/>
            <a:ext cx="258644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Микола</a:t>
            </a:r>
            <a:r>
              <a:rPr lang="uk-UA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ївська</a:t>
            </a:r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церква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90161" y="6318070"/>
            <a:ext cx="258644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Вознесінська</a:t>
            </a:r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церква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4278" name="Picture 6" descr="Файл:Київська брама (Глухів).jpg — Вікіпеді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74275"/>
            <a:ext cx="4171017" cy="368372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87977" y="6265817"/>
            <a:ext cx="184621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Київська брама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4282" name="Picture 10" descr="Файл:Троїцький собор та Торгові ряди на Радному майдані (Глухів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80114" y="0"/>
            <a:ext cx="4963885" cy="3252651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769430" y="2673532"/>
            <a:ext cx="188105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Радний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майдан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463" y="0"/>
            <a:ext cx="4897553" cy="79580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Путивль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53588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Пам’яткою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№1 у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Путивлі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є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Мовчанський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монастир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– великий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культовий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комплекс.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Розташований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на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високому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пагорбі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над долиною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річки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Сейм,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звідки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відкриваються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прекрасні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краєвиди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на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околишні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ландшафти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. На 17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іншому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пагорбі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, над долиною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розташоване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городище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літописного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Путивльграда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.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Поряд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із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ним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знаходяться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мальовничі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руїни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стародавньої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господарської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споруди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із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водонапірною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баштою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(ХІХ – ХХ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століття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). У межах городища, в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оточенні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парку,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височіє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пам’ятник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sz="2000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Ярославні</a:t>
            </a:r>
            <a:r>
              <a:rPr lang="ru-RU" sz="20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.</a:t>
            </a:r>
            <a:endParaRPr lang="ru-RU" sz="2000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pic>
        <p:nvPicPr>
          <p:cNvPr id="53250" name="Picture 2" descr="Мовчанський монастир-фортеця, Путивль — фото, опис, адре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384" y="3135085"/>
            <a:ext cx="4702628" cy="3526971"/>
          </a:xfrm>
          <a:prstGeom prst="rect">
            <a:avLst/>
          </a:prstGeom>
          <a:noFill/>
        </p:spPr>
      </p:pic>
      <p:pic>
        <p:nvPicPr>
          <p:cNvPr id="53252" name="Picture 4" descr="Пам'ятник княгині Ярославні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3232451"/>
            <a:ext cx="2565671" cy="34208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23407" y="6021978"/>
            <a:ext cx="297833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Мовчанський</a:t>
            </a:r>
            <a:r>
              <a:rPr lang="uk-U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монастир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3419" y="6178732"/>
            <a:ext cx="229906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пам’ятник</a:t>
            </a:r>
            <a:r>
              <a:rPr lang="ru-RU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 </a:t>
            </a:r>
            <a:r>
              <a:rPr lang="ru-RU" b="1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Ярославні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4832"/>
            <a:ext cx="9144000" cy="795801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Конотоп</a:t>
            </a:r>
            <a:endParaRPr lang="ru-RU" sz="60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01783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Конотоп –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козацької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слави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єдине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Сумщині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має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трамвайну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мережу.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Від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радянських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часів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до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цього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часу у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функціонує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завод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ремонту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дизель-потягів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Конотоп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також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відомий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своїм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музеєм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авіації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на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території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якого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знаходяться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унікальні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єдині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своєму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роді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екземпляри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авіаційної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техніки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2226" name="Picture 2" descr="5 цікавих місць у Конотопі, які ми постійно проходимо пов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763" y="2886869"/>
            <a:ext cx="5082631" cy="3811974"/>
          </a:xfrm>
          <a:prstGeom prst="rect">
            <a:avLst/>
          </a:prstGeom>
          <a:noFill/>
        </p:spPr>
      </p:pic>
      <p:pic>
        <p:nvPicPr>
          <p:cNvPr id="52228" name="Picture 4" descr="5 цікавих місць у Конотопі, які ми постійно проходимо пов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9462" y="2860766"/>
            <a:ext cx="3461657" cy="3762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7084"/>
            <a:ext cx="9144000" cy="795801"/>
          </a:xfrm>
        </p:spPr>
        <p:txBody>
          <a:bodyPr>
            <a:noAutofit/>
          </a:bodyPr>
          <a:lstStyle/>
          <a:p>
            <a:pPr algn="ctr"/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Кролевець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14846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Кролевець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–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місто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яке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відоме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не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лише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на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території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України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а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й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далеко за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її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межами,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оскільки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має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унікальну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ботанічну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пам’ятку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«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Яблуня-колонія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».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Кролевецький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музей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ткацтва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налічує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понад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700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експонатів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близько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400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із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яких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–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неповторні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кролевецькі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рушники.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Найстаріший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них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виготовлено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у 1839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році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Раніше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всі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експонати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зберігались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у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музейній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кімнаті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Кролевецької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фабрики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художнього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ткацтва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Крім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рушників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тут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можна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побачити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старовинні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фіранки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скатертини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рядна.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51202" name="Picture 2" descr="Файл:Яблуня-колонія, м.Кролевець, img2.jpg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883" y="3500846"/>
            <a:ext cx="4724528" cy="3149685"/>
          </a:xfrm>
          <a:prstGeom prst="rect">
            <a:avLst/>
          </a:prstGeom>
          <a:noFill/>
        </p:spPr>
      </p:pic>
      <p:pic>
        <p:nvPicPr>
          <p:cNvPr id="51204" name="Picture 4" descr="Музей Кролевецького ткацтва — Вікіпеді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1894" y="3556369"/>
            <a:ext cx="3959225" cy="306078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23407" y="6021978"/>
            <a:ext cx="205086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</a:t>
            </a:r>
            <a:r>
              <a:rPr lang="ru-RU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Яблуня-колонія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3670" y="6148253"/>
            <a:ext cx="317862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Кролевецький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музей </a:t>
            </a:r>
            <a:r>
              <a:rPr lang="ru-RU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ткацтва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5943" y="2931095"/>
            <a:ext cx="9339943" cy="795801"/>
          </a:xfrm>
        </p:spPr>
        <p:txBody>
          <a:bodyPr>
            <a:noAutofit/>
          </a:bodyPr>
          <a:lstStyle/>
          <a:p>
            <a:pPr algn="ctr"/>
            <a:r>
              <a:rPr lang="uk-UA" sz="1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РОМНИ</a:t>
            </a:r>
            <a:endParaRPr lang="ru-RU" sz="1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2848"/>
            <a:ext cx="9144000" cy="435133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	В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Ромні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нині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нараховується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7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пам’ятників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монументального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мистецтва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3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пам’ятки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архітектури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містобудування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які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стоять на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республіканському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державному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обліку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5,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які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стоять на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місцевому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обліку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Велику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групу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серед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пам’яток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становлять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братські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могили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воїнів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Радянської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Армії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захищали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або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визволяли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наше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місто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11 могил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Героїв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Радянського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Союзу, 1 могила Героя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Соціалістичної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Праці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6 могил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воїнів-інтернаціоналістів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9 могил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діячів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української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культури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літератури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та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мистецтва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6754" y="174832"/>
            <a:ext cx="9300754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 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Пам'ятник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Т. Г.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Шевченку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в Ромнах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pic>
        <p:nvPicPr>
          <p:cNvPr id="49154" name="Picture 2" descr="http://romny.osp-ua.info/userfiles/image/2016/022016/0202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3851" y="2515583"/>
            <a:ext cx="6583680" cy="4146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0" y="1018903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Роменський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пам'ятник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Тарасу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Шевченку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розташований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у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середмісті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сквері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бульварі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ім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Т.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Шевченка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Автор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пам'ятника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—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відомий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український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скульптор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культурний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діяч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Іван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Петрович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Кавалерідзе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встановлений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він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був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1918 року,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що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робить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його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одним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найперших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принаймні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достеменно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першим в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історії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повнофігурним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пам'ятником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Тарасові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Шевченку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algn="ctr"/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9335"/>
            <a:ext cx="9144000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Роменський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краєзнавчий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музей 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pic>
        <p:nvPicPr>
          <p:cNvPr id="48130" name="Picture 2" descr="http://romny.osp-ua.info/userfiles/image/2016/022016/0202/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6949" y="2456701"/>
            <a:ext cx="3746773" cy="30452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1214847"/>
            <a:ext cx="4402183" cy="563231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Краєзнавчий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музей у Ромнах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було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засновано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1919 року.</a:t>
            </a:r>
          </a:p>
          <a:p>
            <a:pPr algn="ctr"/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28 листопада 1920 року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було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відкрито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першу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музейну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експозицію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для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відвідувачів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</a:p>
          <a:p>
            <a:pPr algn="ctr"/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Фундаторами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Роменського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краєзнавчого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музею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є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відомий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скульптор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і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кінорежисер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І. П.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Кавалерідзе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мистецтвознавець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 археолог,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професор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М. О. Макаренко,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краєзнавець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 перший директор музею М. М. Семенчик.</a:t>
            </a:r>
          </a:p>
          <a:p>
            <a:pPr algn="ctr"/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2007 року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Роменський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краєзнавчий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музей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увійшов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до складу Державного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історико-культурного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заповідника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«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Посулля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».</a:t>
            </a:r>
          </a:p>
          <a:p>
            <a:pPr algn="ctr"/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Нині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музей у Ромнах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є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значним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науково-просвітницьким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осередком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міста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та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регіону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 на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базі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якого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відбувається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чимало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культурних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заходів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</a:p>
          <a:p>
            <a:pPr algn="ctr"/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6901"/>
            <a:ext cx="9144000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Собор Святого Духа, ХVІІІ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cт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., м.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Ромни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pic>
        <p:nvPicPr>
          <p:cNvPr id="47106" name="Picture 2" descr="http://romny.osp-ua.info/userfiles/image/2016/022016/0202/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8135" y="1606731"/>
            <a:ext cx="3309257" cy="4963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53143" y="1632857"/>
            <a:ext cx="4310743" cy="44012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Собор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є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найстарішою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кам'яною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спорудою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міста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він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був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зведений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ще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в 1746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році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.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Завдяки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тому,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що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місце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для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будівництва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собору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було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вибрано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на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височини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його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видно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навіть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з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довколишніх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8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сіл</a:t>
            </a: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sz="28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274" y="396901"/>
            <a:ext cx="4897553" cy="79580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Що таке туризм?</a:t>
            </a:r>
            <a:endParaRPr lang="ru-RU" sz="48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9818" y="1293223"/>
            <a:ext cx="87699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Туризм – вид послуг, який 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язаний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з тимчасовим виїздом особи з місця її  Постійного проживання з оздоровчою, пізнавальною, діловою або іншою метою Без здійснення оплачуваної діяльності у місці перебування.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1746" name="Picture 2" descr="Закрытые на туризм. Из-за карантина турсезон в Украине может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8878" y="3265714"/>
            <a:ext cx="5032943" cy="3355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7084"/>
            <a:ext cx="9144000" cy="795801"/>
          </a:xfrm>
        </p:spPr>
        <p:txBody>
          <a:bodyPr>
            <a:noAutofit/>
          </a:bodyPr>
          <a:lstStyle/>
          <a:p>
            <a:pPr algn="ctr"/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Альтанка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 Ромнах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5131" y="1254034"/>
            <a:ext cx="8503920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 дня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святкування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1100-річчя Ровен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місцеві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майстри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побудували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чудову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альтанку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зоні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відпочинку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свого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рідного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Побудована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2002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році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альтанка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стала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справжньою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окрасою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міста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Ромни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однією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головних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його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пам'яток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8370" name="Picture 2" descr="Пам'ятки будівництва і архітектури - «Альтанка в Ромнах» - бул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897" y="2484438"/>
            <a:ext cx="7485018" cy="4134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6901"/>
            <a:ext cx="9144000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Миколаївська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церква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Пустовійтівці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8823" y="1371600"/>
            <a:ext cx="8543108" cy="258532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Мурована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п’ятиглава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Миколаївська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церква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1900-1906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рр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.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зведена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за проектом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полтавського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архітектора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С. Носова у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псевдо-руському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стилі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архітектурі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будівлі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найбільш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виразно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проглядаються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риси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псевдоруського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стилю. Храм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має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п`ять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куполів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,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зовнішня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кладка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стін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традиційно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виконана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з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цегли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червоно-жовтого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кольору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. До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західної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частини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церкви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гармонійно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примикає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чотириярусна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дзвіниця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.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Миколаївська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церква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в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Пустовійтівці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володіє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правильними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пропорціями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максимально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чітким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силуетом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.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Побачити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всю красу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неповторність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храму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можна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під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час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подорожі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до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Сумської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області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57346" name="Picture 2" descr="Топ-10 Україна Інкогніта (2015). Маловідомі сільські архітектурні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2856" y="3657803"/>
            <a:ext cx="3733441" cy="3004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6754" y="174832"/>
            <a:ext cx="9300754" cy="795801"/>
          </a:xfrm>
        </p:spPr>
        <p:txBody>
          <a:bodyPr>
            <a:normAutofit/>
          </a:bodyPr>
          <a:lstStyle/>
          <a:p>
            <a:pPr algn="ctr"/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Церква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Святої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Трійці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6322" name="Picture 2" descr="Файл:Церква Св.Трійці, с.Пустовійтівка, Роменський р-н, Сумська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9165" y="3200400"/>
            <a:ext cx="6509504" cy="3500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48639" y="979714"/>
            <a:ext cx="80859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Троїцька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церква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прославилась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тим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що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її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було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збудовано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у 1773 р. на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кошти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останнього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кошового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гетьмана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Запорізької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Січі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Петра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Калнишевського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"В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духовну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протопопію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роменську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управу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доповідь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Війська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запорозького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низового пан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кошовий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отаман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Петро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Іванович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Калниш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в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селі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відомства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протопопи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роменської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Пустовійтівці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якому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він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пан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кошовий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народився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від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свого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кошту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власного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знову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дерев'яну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в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ім'я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пресвятої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Трійці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церкву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на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місті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вольному </a:t>
            </a:r>
            <a:r>
              <a:rPr lang="ru-RU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збудували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".</a:t>
            </a:r>
          </a:p>
          <a:p>
            <a:pPr algn="ctr"/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6901"/>
            <a:ext cx="9144000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Міський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парк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культури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та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відпочинку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імені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Т. Г.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Шевченка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2466" name="Picture 2" descr="Природні об'єкти - «Міський парк культури та відпочинку імені Т. Г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239" y="3486724"/>
            <a:ext cx="5290458" cy="31784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78823" y="1410789"/>
            <a:ext cx="8373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Роменський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парк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культури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та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відпочинку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ім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Т.Г.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Шевченка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є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заповідним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об’єктом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пам’яткою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садово-паркового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мистецтва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місцевого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значення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входить до складу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природно-заповідного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фонду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України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algn="ctr"/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Територія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парку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географічно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розташована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центрі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міста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Ромни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де в ХІХ – ХХ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століттях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відбувались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майже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найважливіші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події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економічному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та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громадсько-політичному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житті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цілого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регіону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Перша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офіційна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згадка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про парк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відноситься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до 1871 року.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Тоді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він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носив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назву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міський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сад».</a:t>
            </a:r>
          </a:p>
          <a:p>
            <a:pPr algn="ctr"/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5801"/>
          </a:xfrm>
        </p:spPr>
        <p:txBody>
          <a:bodyPr>
            <a:normAutofit fontScale="90000"/>
          </a:bodyPr>
          <a:lstStyle/>
          <a:p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Скифський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курганний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некрополь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42" name="Picture 2" descr="Природні об'єкти - «Скифський курганний некрополь» - поблизу сіл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651" y="1826422"/>
            <a:ext cx="7132321" cy="47572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679269" y="796834"/>
            <a:ext cx="7563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Величезні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"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неприродні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"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пагорби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вздовж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правого берега р. Сули,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що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розташовані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певній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закономірності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одне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одного –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є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знамениті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скіфські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кургани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96" y="174832"/>
            <a:ext cx="8791303" cy="795801"/>
          </a:xfrm>
        </p:spPr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Музей Петра 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Калнишевського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0418" name="Picture 2" descr="Музей Петра Калнишевського, Пустовійтівка — фото, опис, адре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726" y="2800093"/>
            <a:ext cx="5982789" cy="3761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52696" y="953590"/>
            <a:ext cx="8425544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Музей Петра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Калнишевського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останнього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кошевого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отамана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Запорізької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Сечі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Музей Петра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Калнишевського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у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Пустовійтівці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рідному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селі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отамана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вперше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відчинив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двері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перед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своїми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відвідувачами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14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жовтня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2006 року. Дата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відкриття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музею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співпала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Всеукраїнським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козацьким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святом «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Калнишева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рада». Музей Петра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Калнишевського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має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декілька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залів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у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яких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виставлено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багато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речей,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які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складають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повну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картину про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життя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діяльність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останнього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кошового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отамана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74341"/>
            <a:ext cx="9144000" cy="795801"/>
          </a:xfrm>
        </p:spPr>
        <p:txBody>
          <a:bodyPr>
            <a:noAutofit/>
          </a:bodyPr>
          <a:lstStyle/>
          <a:p>
            <a:pPr algn="ctr"/>
            <a:r>
              <a:rPr lang="uk-UA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ДЯКУЮ ЗА УВАГУ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" y="200958"/>
            <a:ext cx="8281851" cy="795801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66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Сумська область</a:t>
            </a:r>
            <a:endParaRPr lang="ru-RU" sz="66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011" y="1031967"/>
            <a:ext cx="4036423" cy="57554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У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своєму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історико-культурному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арсеналі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Сумщина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має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міста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з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тисячолітньою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історією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: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Глухів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–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колишня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гетьманська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столиця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України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, Путивль – перша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згадка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про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який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датується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1146 роком в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Іпатіївському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літописі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;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Ромни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який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був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центром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проведення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ярмарків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на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Слобожанщині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на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кшталт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славнозвісних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Сорочинців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на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Полтавщині</a:t>
            </a:r>
            <a:r>
              <a:rPr lang="ru-RU" sz="23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sz="23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2967" y="1046887"/>
            <a:ext cx="4451033" cy="559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1023" y="0"/>
            <a:ext cx="4897553" cy="79580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66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Розвиток</a:t>
            </a:r>
            <a:endParaRPr lang="ru-RU" sz="66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" y="849085"/>
            <a:ext cx="8516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розвиток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туризму в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Сумській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області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впливають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деякі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внутрішні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та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зовнішні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чинники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9795" y="1789612"/>
            <a:ext cx="596669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uk-UA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ВНУТРІШНІ ЧИННИКИ</a:t>
            </a:r>
            <a:endParaRPr lang="ru-RU" sz="48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64823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Внутрішні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фактори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розвитку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туризму в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регіоні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є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визначальними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для ринку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туристичних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послуг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Серед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них –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природно-географічні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кліматичні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;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наявність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збереженість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природних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ресурсів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можливість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їх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використання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; стан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розвитку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туристичної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інфраструктури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транспортних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мереж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тощо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</a:p>
          <a:p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750422" y="4036423"/>
            <a:ext cx="571182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uk-UA" sz="48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ЗОВНІШНІ ЧИННИКИ</a:t>
            </a:r>
            <a:endParaRPr lang="ru-RU" sz="4800" b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80" y="5003075"/>
            <a:ext cx="8778240" cy="203132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Природні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чинники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характеризуються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наявністю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природних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умов та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ресурсів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.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Сумщина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має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значну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залісеність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території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особливо на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півночі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;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півдні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області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-зона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лісостепу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.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Також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в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регіоні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представлена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достатньо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густа мережа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річок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серед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яких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: Десна, Сейм,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Ворскла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Псел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Сула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Хорол,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Клевень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Івотка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–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всі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вони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є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лівими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притоками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Дніпра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. На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цьому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багатстві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природних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ресурсів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створені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гідрологічні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ботанічні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орнітологічні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заповідники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заказники та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інші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природоохоронні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dirty="0" err="1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території</a:t>
            </a:r>
            <a:r>
              <a:rPr lang="ru-RU" b="1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.</a:t>
            </a:r>
          </a:p>
          <a:p>
            <a:pPr algn="ctr"/>
            <a:endParaRPr lang="ru-RU" b="1" dirty="0">
              <a:ln>
                <a:prstDash val="solid"/>
              </a:ln>
              <a:solidFill>
                <a:schemeClr val="bg1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" y="0"/>
            <a:ext cx="8765177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даними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В. Ф.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Кифяка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Сумщина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відноситься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до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регіонів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яких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об’єкти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природно-заповідного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фонду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становлять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5 - 7 %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території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займаючи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друге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місце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разом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із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Чернівецькою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Рівненською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областями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серед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інших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регіонів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України</a:t>
            </a:r>
            <a:r>
              <a:rPr lang="ru-RU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13509" y="1593670"/>
          <a:ext cx="8569234" cy="4986783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284617"/>
                <a:gridCol w="4284617"/>
              </a:tblGrid>
              <a:tr h="804167">
                <a:tc>
                  <a:txBody>
                    <a:bodyPr/>
                    <a:lstStyle/>
                    <a:p>
                      <a:pPr algn="ctr"/>
                      <a:r>
                        <a:rPr lang="ru-RU" sz="24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Частка</a:t>
                      </a:r>
                      <a:r>
                        <a:rPr lang="ru-RU" sz="24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24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заповідного</a:t>
                      </a:r>
                      <a:r>
                        <a:rPr lang="ru-RU" sz="24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фонду (%)</a:t>
                      </a:r>
                      <a:endParaRPr lang="ru-RU" sz="24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Регіони</a:t>
                      </a:r>
                      <a:endParaRPr lang="ru-RU" sz="3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780543">
                <a:tc>
                  <a:txBody>
                    <a:bodyPr/>
                    <a:lstStyle/>
                    <a:p>
                      <a:pPr algn="ctr"/>
                      <a:r>
                        <a:rPr lang="ru-RU" sz="2800" b="1" cap="none" spc="0" dirty="0" err="1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від</a:t>
                      </a:r>
                      <a:r>
                        <a:rPr lang="ru-RU" sz="28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 8 до 13 % </a:t>
                      </a:r>
                      <a:endParaRPr lang="ru-RU" sz="28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Тернопільська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Херсонська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Закарпатська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Івано-Франківська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Хмельницька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області</a:t>
                      </a:r>
                      <a:endParaRPr lang="ru-RU" sz="1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7030A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575550">
                <a:tc>
                  <a:txBody>
                    <a:bodyPr/>
                    <a:lstStyle/>
                    <a:p>
                      <a:pPr algn="ctr"/>
                      <a:r>
                        <a:rPr lang="ru-RU" sz="28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5-7 %</a:t>
                      </a:r>
                      <a:endParaRPr lang="ru-RU" sz="28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Сумська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Рівненська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Чернівецька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області</a:t>
                      </a:r>
                      <a:endParaRPr lang="ru-RU" sz="1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7030A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575550">
                <a:tc>
                  <a:txBody>
                    <a:bodyPr/>
                    <a:lstStyle/>
                    <a:p>
                      <a:pPr algn="ctr"/>
                      <a:r>
                        <a:rPr lang="ru-RU" sz="28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3-5 %</a:t>
                      </a:r>
                      <a:endParaRPr lang="ru-RU" sz="28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Чернігівська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Львівська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області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Республіка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Крим</a:t>
                      </a:r>
                      <a:endParaRPr lang="ru-RU" sz="1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7030A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575550">
                <a:tc>
                  <a:txBody>
                    <a:bodyPr/>
                    <a:lstStyle/>
                    <a:p>
                      <a:pPr algn="ctr"/>
                      <a:r>
                        <a:rPr lang="ru-RU" sz="28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до 3 % </a:t>
                      </a:r>
                      <a:endParaRPr lang="ru-RU" sz="28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Донецька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Миколаївська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Полтавська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області</a:t>
                      </a:r>
                      <a:endParaRPr lang="ru-RU" sz="1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7030A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780543">
                <a:tc>
                  <a:txBody>
                    <a:bodyPr/>
                    <a:lstStyle/>
                    <a:p>
                      <a:pPr algn="ctr"/>
                      <a:r>
                        <a:rPr lang="ru-RU" sz="28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до 2 %</a:t>
                      </a:r>
                      <a:endParaRPr lang="ru-RU" sz="28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Волинська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Житомирська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Запорізька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Одеська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Черкаська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області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endParaRPr lang="ru-RU" sz="1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7030A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  <a:tr h="780543">
                <a:tc>
                  <a:txBody>
                    <a:bodyPr/>
                    <a:lstStyle/>
                    <a:p>
                      <a:pPr algn="ctr"/>
                      <a:r>
                        <a:rPr lang="ru-RU" sz="2800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до 1 %</a:t>
                      </a:r>
                      <a:endParaRPr lang="ru-RU" sz="28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Вінницька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Дніпропетровська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Київська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Кіровоградська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Луганська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,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Харківська</a:t>
                      </a:r>
                      <a:r>
                        <a:rPr lang="ru-RU" sz="1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</a:t>
                      </a:r>
                      <a:r>
                        <a:rPr lang="ru-RU" sz="1600" b="1" cap="all" spc="0" dirty="0" err="1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solidFill>
                            <a:srgbClr val="7030A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області</a:t>
                      </a:r>
                      <a:endParaRPr lang="ru-RU" sz="1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solidFill>
                          <a:srgbClr val="7030A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886" y="-15362"/>
            <a:ext cx="8386354" cy="691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580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66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Туризм у Сумщині</a:t>
            </a:r>
            <a:endParaRPr lang="ru-RU" sz="66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822961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Туристичні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ресурси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Сумської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області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досить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різноманітні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Територія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регіону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надзвичайно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багата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історико-культурними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пам’ятками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В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її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володінні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майже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1,5 тис.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пам’яток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історії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780 –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археології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102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пам’ятки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монументального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мистецтва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373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пам’ятки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архітектури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6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садово-паркових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архітектурних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ансамблів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3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монастирські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ансамблі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Сумщина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має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291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об’єкт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природно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заповідного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фонду. У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Сумській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області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нараховується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понад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170,0 тис. га земель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природоохоронного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оздоровчого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рекреаційного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історико-культурного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призначення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які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мають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особливий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статус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охорони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5602" name="Picture 2" descr="Проект &quot;Аграрна Сумщина-2014&quot; - с любовью к сумским аграриям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8251" y="3309969"/>
            <a:ext cx="4772206" cy="3548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1816</Words>
  <Application>Microsoft Office PowerPoint</Application>
  <PresentationFormat>Экран (4:3)</PresentationFormat>
  <Paragraphs>101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1_Тема Office</vt:lpstr>
      <vt:lpstr>Туристичні об’єкти Сумської області та Ромен</vt:lpstr>
      <vt:lpstr>Мета</vt:lpstr>
      <vt:lpstr>Що таке туризм?</vt:lpstr>
      <vt:lpstr>Сумська область</vt:lpstr>
      <vt:lpstr>Розвиток</vt:lpstr>
      <vt:lpstr>Презентация PowerPoint</vt:lpstr>
      <vt:lpstr>Презентация PowerPoint</vt:lpstr>
      <vt:lpstr>Туризм у Сумщині</vt:lpstr>
      <vt:lpstr>Презентация PowerPoint</vt:lpstr>
      <vt:lpstr>Національний природний парк «Деснянсько-Старогутський»</vt:lpstr>
      <vt:lpstr>Презентация PowerPoint</vt:lpstr>
      <vt:lpstr>Степовий заповідник «Михайлівська цілина»</vt:lpstr>
      <vt:lpstr>Яблуня-колонія</vt:lpstr>
      <vt:lpstr>Тростянецький район</vt:lpstr>
      <vt:lpstr>Тростянецький парк</vt:lpstr>
      <vt:lpstr>Ландшафтний заказник «Шалигінський»</vt:lpstr>
      <vt:lpstr>Середньосеймський ландшафтний заказник</vt:lpstr>
      <vt:lpstr>Місто Тростянець</vt:lpstr>
      <vt:lpstr>Презентация PowerPoint</vt:lpstr>
      <vt:lpstr>Глухів</vt:lpstr>
      <vt:lpstr>Презентация PowerPoint</vt:lpstr>
      <vt:lpstr>Путивль</vt:lpstr>
      <vt:lpstr>Конотоп</vt:lpstr>
      <vt:lpstr>Кролевець</vt:lpstr>
      <vt:lpstr>РОМНИ</vt:lpstr>
      <vt:lpstr>Презентация PowerPoint</vt:lpstr>
      <vt:lpstr> Пам'ятник Т. Г. Шевченку в Ромнах</vt:lpstr>
      <vt:lpstr>Роменський краєзнавчий музей </vt:lpstr>
      <vt:lpstr>Собор Святого Духа, ХVІІІ cт., м. Ромни</vt:lpstr>
      <vt:lpstr>Альтанка в Ромнах</vt:lpstr>
      <vt:lpstr>Миколаївська церква в Пустовійтівці</vt:lpstr>
      <vt:lpstr>Церква Святої Трійці</vt:lpstr>
      <vt:lpstr>Міський парк культури та відпочинку імені Т. Г. Шевченка</vt:lpstr>
      <vt:lpstr>Скифський курганний некрополь</vt:lpstr>
      <vt:lpstr>Музей Петра Калнишевського</vt:lpstr>
      <vt:lpstr>ДЯКУЮ ЗА УВАГУ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Aj</cp:lastModifiedBy>
  <cp:revision>119</cp:revision>
  <dcterms:created xsi:type="dcterms:W3CDTF">2014-11-21T11:00:06Z</dcterms:created>
  <dcterms:modified xsi:type="dcterms:W3CDTF">2020-05-18T16:51:33Z</dcterms:modified>
</cp:coreProperties>
</file>