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34" r:id="rId2"/>
    <p:sldId id="327" r:id="rId3"/>
    <p:sldId id="280" r:id="rId4"/>
    <p:sldId id="336" r:id="rId5"/>
    <p:sldId id="337" r:id="rId6"/>
    <p:sldId id="338" r:id="rId7"/>
    <p:sldId id="293" r:id="rId8"/>
    <p:sldId id="328" r:id="rId9"/>
    <p:sldId id="339" r:id="rId10"/>
    <p:sldId id="295" r:id="rId11"/>
    <p:sldId id="340" r:id="rId12"/>
    <p:sldId id="341" r:id="rId13"/>
    <p:sldId id="342" r:id="rId14"/>
    <p:sldId id="331" r:id="rId15"/>
    <p:sldId id="332" r:id="rId16"/>
    <p:sldId id="299" r:id="rId17"/>
    <p:sldId id="300" r:id="rId18"/>
    <p:sldId id="302" r:id="rId19"/>
    <p:sldId id="307" r:id="rId20"/>
    <p:sldId id="305" r:id="rId21"/>
    <p:sldId id="309" r:id="rId22"/>
    <p:sldId id="311" r:id="rId23"/>
    <p:sldId id="312" r:id="rId24"/>
    <p:sldId id="326" r:id="rId25"/>
    <p:sldId id="314" r:id="rId26"/>
    <p:sldId id="315" r:id="rId27"/>
    <p:sldId id="317" r:id="rId28"/>
    <p:sldId id="316" r:id="rId29"/>
    <p:sldId id="318" r:id="rId30"/>
    <p:sldId id="319" r:id="rId31"/>
    <p:sldId id="321" r:id="rId32"/>
    <p:sldId id="323" r:id="rId33"/>
    <p:sldId id="343" r:id="rId34"/>
    <p:sldId id="344" r:id="rId35"/>
    <p:sldId id="345" r:id="rId36"/>
    <p:sldId id="346" r:id="rId37"/>
    <p:sldId id="347" r:id="rId38"/>
    <p:sldId id="348" r:id="rId39"/>
    <p:sldId id="325" r:id="rId4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2E5"/>
    <a:srgbClr val="FFFFFF"/>
    <a:srgbClr val="D9D9D9"/>
    <a:srgbClr val="FFFF00"/>
    <a:srgbClr val="FF6699"/>
    <a:srgbClr val="000000"/>
    <a:srgbClr val="663300"/>
    <a:srgbClr val="5C2E00"/>
    <a:srgbClr val="CC6600"/>
    <a:srgbClr val="000E2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30" autoAdjust="0"/>
    <p:restoredTop sz="95596" autoAdjust="0"/>
  </p:normalViewPr>
  <p:slideViewPr>
    <p:cSldViewPr>
      <p:cViewPr varScale="1">
        <p:scale>
          <a:sx n="104" d="100"/>
          <a:sy n="104" d="100"/>
        </p:scale>
        <p:origin x="-2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5EAB5B-527E-4CE3-9583-49C2191068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4056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EAB5B-527E-4CE3-9583-49C2191068B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EAB5B-527E-4CE3-9583-49C2191068B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EAB5B-527E-4CE3-9583-49C2191068B9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EAB5B-527E-4CE3-9583-49C2191068B9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4724400"/>
            <a:ext cx="7772400" cy="7048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410200"/>
            <a:ext cx="7772400" cy="68580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9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17526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7526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572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92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349244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0600" y="2514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4400" y="2514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394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566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02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674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85545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31760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7526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5146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eria-de-las-naciones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924325"/>
          </a:xfrm>
        </p:spPr>
      </p:pic>
      <p:sp>
        <p:nvSpPr>
          <p:cNvPr id="5" name="Прямоугольник 4"/>
          <p:cNvSpPr/>
          <p:nvPr/>
        </p:nvSpPr>
        <p:spPr bwMode="auto">
          <a:xfrm>
            <a:off x="755576" y="0"/>
            <a:ext cx="7776864" cy="6957392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755576" y="4365104"/>
            <a:ext cx="7704856" cy="249289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>
            <a:softEdge rad="317500"/>
          </a:effectLst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Науковий</a:t>
            </a:r>
            <a:r>
              <a:rPr kumimoji="0" lang="uk-UA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керівник: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5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Бартош</a:t>
            </a: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Євгеній Миколайович,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uk-UA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читель</a:t>
            </a:r>
            <a:r>
              <a:rPr kumimoji="0" lang="uk-UA" sz="25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географії вищої категорії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5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ЗОШ №5 </a:t>
            </a: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 </a:t>
            </a: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Ромни, керівник наукової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секції </a:t>
            </a:r>
            <a:r>
              <a:rPr lang="uk-UA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“Географія”</a:t>
            </a: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Роменської міської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Малої академії наук учнівської молоді </a:t>
            </a:r>
            <a:endParaRPr lang="uk-UA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83568" y="1916832"/>
            <a:ext cx="7884368" cy="273630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>
            <a:softEdge rad="317500"/>
          </a:effectLst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Роботу виконала: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Минець Софія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Сергіївна, у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чениця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9-А</a:t>
            </a:r>
            <a:r>
              <a:rPr kumimoji="0" lang="uk-UA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класу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Роменської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агальноосвітньої </a:t>
            </a:r>
            <a:r>
              <a:rPr lang="uk-UA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школи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І-ІІІ ступенів №</a:t>
            </a:r>
            <a:r>
              <a:rPr lang="uk-UA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5, слухач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Роменської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міської Малої академії наук учнівської молоді</a:t>
            </a:r>
            <a:endParaRPr lang="uk-UA" sz="2800" b="1" baseline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55576" y="-315416"/>
            <a:ext cx="7920936" cy="2952328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>
            <a:softEdge rad="317500"/>
          </a:effectLst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Географічні аспекти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сепаратизму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1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державних утворень, але сконцентровані  в одній державі;</a:t>
            </a:r>
            <a:endParaRPr lang="ru-RU" b="1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розділені між сусідніми державами;</a:t>
            </a:r>
          </a:p>
          <a:p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автономними утвореннями у федеративних державах;</a:t>
            </a:r>
            <a:endParaRPr lang="ru-RU" b="1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 номінальними утвореннями в унітарних державах;</a:t>
            </a:r>
          </a:p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населення залежних держав;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ті, що мають незалежні держави, але                         в значній кількості проживають за їх межами.</a:t>
            </a:r>
            <a:endParaRPr lang="ru-RU" b="1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8000" b="1" kern="0" noProof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Народи:</a:t>
            </a:r>
            <a:endParaRPr kumimoji="0" lang="ru-RU" sz="80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0" y="1268760"/>
            <a:ext cx="9144000" cy="558924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Історичні: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насильницьке включення території етносу в сусідню державу та факти геноциду по відношенню до нього.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Психологічні: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рівень етнічної самосвідомості.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Еволюційні: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зрілості етносу.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Соціокультурні: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розбіжність у мові, традиціях, звичаях, релігії.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Класифікація чинників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виникнення сепаратизму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0" y="1268760"/>
            <a:ext cx="9144000" cy="558924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14350" lvl="0" indent="-514350" algn="l">
              <a:buFont typeface="+mj-lt"/>
              <a:buAutoNum type="arabicPeriod" startAt="5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Політичні: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незавершеність процесів становлення політичної нації.</a:t>
            </a:r>
          </a:p>
          <a:p>
            <a:pPr marL="457200" lvl="0" indent="-457200" algn="l">
              <a:buFont typeface="+mj-lt"/>
              <a:buAutoNum type="arabicPeriod" startAt="5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Правові: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невизначеність статусу етносу в рамках держави або суперечливий розподіл повноважень з центральною владою.</a:t>
            </a:r>
          </a:p>
          <a:p>
            <a:pPr marL="457200" lvl="0" indent="-457200" algn="l">
              <a:buFont typeface="+mj-lt"/>
              <a:buAutoNum type="arabicPeriod" startAt="5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Економічні: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криза в економіці країни.</a:t>
            </a:r>
          </a:p>
          <a:p>
            <a:pPr marL="457200" lvl="0" indent="-457200" algn="l">
              <a:buFont typeface="+mj-lt"/>
              <a:buAutoNum type="arabicPeriod" startAt="5"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Економіко-географічні: </a:t>
            </a: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різний рівень економічного розвитку територій.</a:t>
            </a:r>
          </a:p>
          <a:p>
            <a:pPr marL="457200" lvl="0" indent="-457200" algn="l"/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Класифікація чинників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виникнення сепаратизму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0" y="785794"/>
            <a:ext cx="9144000" cy="6072206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l"/>
            <a:endParaRPr lang="uk-UA" sz="2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невідповідність існуючих кордонів етнічним межам;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територіальні претензії сусідніх держав;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наявність спірних територій з невизначеним статусом;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територіальна компактність корінних недержавних народів;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репатріація етносу;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зміна адміністративних та міждержавних кордонів у </a:t>
            </a:r>
          </a:p>
          <a:p>
            <a:pPr lvl="0" algn="l"/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минулому;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розчленування етносу кордонами зразу кількох країн;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територіальна близькість зовнішніх союзників </a:t>
            </a:r>
          </a:p>
          <a:p>
            <a:pPr lvl="0" algn="l"/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сепаратистів;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географічна ізольованість від решти країни;</a:t>
            </a:r>
          </a:p>
          <a:p>
            <a:pPr lvl="0" algn="l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геополітична значимість регіону для наддержав. </a:t>
            </a:r>
          </a:p>
          <a:p>
            <a:pPr marL="457200" lvl="0" indent="-457200" algn="l"/>
            <a:endParaRPr kumimoji="0" lang="uk-UA" sz="27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0"/>
            <a:ext cx="9144000" cy="785794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14350" lvl="0" indent="-514350"/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Політико-географічні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0"/>
            <a:ext cx="9144000" cy="13407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Відображення сепаратизму на політичній карті</a:t>
            </a:r>
            <a:r>
              <a:rPr kumimoji="0" lang="uk-UA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uk-UA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1340768"/>
            <a:ext cx="9144000" cy="5517232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23528" y="1556792"/>
            <a:ext cx="3384376" cy="1512168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збереження </a:t>
            </a:r>
          </a:p>
          <a:p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статус-кво</a:t>
            </a:r>
            <a:endParaRPr kumimoji="0" lang="uk-UA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292080" y="1556792"/>
            <a:ext cx="3384376" cy="1512168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виділення</a:t>
            </a:r>
          </a:p>
          <a:p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автономних </a:t>
            </a:r>
          </a:p>
          <a:p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утворень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843808" y="3212976"/>
            <a:ext cx="3384376" cy="72008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незалежність: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39552" y="4365104"/>
            <a:ext cx="3384376" cy="1512168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uk-UA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де-факто</a:t>
            </a:r>
            <a:endParaRPr kumimoji="0" lang="uk-UA" sz="5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716016" y="4365104"/>
            <a:ext cx="3384376" cy="1512168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де-юре</a:t>
            </a:r>
            <a:endParaRPr kumimoji="0" lang="uk-UA" sz="5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 bwMode="auto">
          <a:xfrm rot="7846652">
            <a:off x="2489238" y="1252369"/>
            <a:ext cx="545212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 bwMode="auto">
          <a:xfrm rot="2758213">
            <a:off x="5948350" y="1251458"/>
            <a:ext cx="545212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Штриховая стрелка вправо 12"/>
          <p:cNvSpPr/>
          <p:nvPr/>
        </p:nvSpPr>
        <p:spPr bwMode="auto">
          <a:xfrm rot="5400000">
            <a:off x="3575051" y="2193701"/>
            <a:ext cx="1872208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 bwMode="auto">
          <a:xfrm rot="7846652">
            <a:off x="2898551" y="3966297"/>
            <a:ext cx="676294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Штриховая стрелка вправо 15"/>
          <p:cNvSpPr/>
          <p:nvPr/>
        </p:nvSpPr>
        <p:spPr bwMode="auto">
          <a:xfrm rot="2758213">
            <a:off x="5429953" y="3949568"/>
            <a:ext cx="639275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1772816"/>
            <a:ext cx="9144000" cy="5085184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4572000" cy="17728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Види</a:t>
            </a:r>
            <a:r>
              <a:rPr kumimoji="0" lang="uk-UA" sz="3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де-факто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незалежних держав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572000" y="0"/>
            <a:ext cx="4572000" cy="17728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Види</a:t>
            </a:r>
            <a:r>
              <a:rPr kumimoji="0" lang="uk-UA" sz="3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де-юре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незалежних держав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51520" y="2132856"/>
            <a:ext cx="4104456" cy="4104456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евизнані держави, які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фактично контролюють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власну територію.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uk-UA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евизнані</a:t>
            </a: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держави, які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контролюють частину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	власної території.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644008" y="2132856"/>
            <a:ext cx="4392488" cy="4104456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изнані всіма</a:t>
            </a: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державами.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изнані або невизнані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	метрополією, як незалежні.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uk-UA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астково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визнані </a:t>
            </a:r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(під 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військовою окупацією).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Частково визнані </a:t>
            </a:r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(під </a:t>
            </a:r>
          </a:p>
          <a:p>
            <a:pPr marL="457200" indent="-457200" algn="l"/>
            <a:r>
              <a:rPr lang="uk-UA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міжнародним керуванням).</a:t>
            </a:r>
          </a:p>
          <a:p>
            <a:pPr marL="457200" indent="-457200" algn="l">
              <a:buFont typeface="+mj-lt"/>
              <a:buAutoNum type="arabicPeriod" startAt="5"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Частково невизнані.</a:t>
            </a:r>
          </a:p>
          <a:p>
            <a:pPr marL="457200" indent="-457200" algn="l">
              <a:buAutoNum type="arabicPeriod" startAt="5"/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Взаємно невизнані.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africa-map-political-with-capitals-i7.gif"/>
          <p:cNvPicPr>
            <a:picLocks noChangeAspect="1"/>
          </p:cNvPicPr>
          <p:nvPr/>
        </p:nvPicPr>
        <p:blipFill>
          <a:blip r:embed="rId2" cstate="print"/>
          <a:srcRect l="6482" r="2816"/>
          <a:stretch>
            <a:fillRect/>
          </a:stretch>
        </p:blipFill>
        <p:spPr>
          <a:xfrm>
            <a:off x="0" y="1434593"/>
            <a:ext cx="4786346" cy="5423407"/>
          </a:xfrm>
          <a:prstGeom prst="rect">
            <a:avLst/>
          </a:prstGeom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167" r="4166" b="4166"/>
          <a:stretch>
            <a:fillRect/>
          </a:stretch>
        </p:blipFill>
        <p:spPr bwMode="auto">
          <a:xfrm>
            <a:off x="4427984" y="1456971"/>
            <a:ext cx="4716016" cy="5401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808"/>
          </a:xfr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Африка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7291"/>
          <a:stretch>
            <a:fillRect/>
          </a:stretch>
        </p:blipFill>
        <p:spPr bwMode="auto">
          <a:xfrm>
            <a:off x="0" y="0"/>
            <a:ext cx="7010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000892" y="0"/>
            <a:ext cx="2143108" cy="6858000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</a:t>
            </a:r>
            <a:b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</a:t>
            </a:r>
            <a:b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</a:t>
            </a:r>
            <a:b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</a:t>
            </a:r>
            <a:b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</a:t>
            </a:r>
            <a:b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66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і</a:t>
            </a:r>
            <a:endParaRPr kumimoji="0" lang="ru-RU" sz="66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639"/>
          <a:stretch>
            <a:fillRect/>
          </a:stretch>
        </p:blipFill>
        <p:spPr bwMode="auto">
          <a:xfrm>
            <a:off x="-1" y="2214555"/>
            <a:ext cx="5143505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24848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0"/>
            <a:ext cx="4067944" cy="6858000"/>
          </a:xfr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Різня тутсі в Руанді</a:t>
            </a:r>
            <a:br>
              <a:rPr lang="uk-UA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(100 днів – </a:t>
            </a:r>
            <a:b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від 500 000 тис. до 1 млн. тутсі)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Ситуація в Азії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348880"/>
            <a:ext cx="3995936" cy="3008946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Сепаратизм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71592" y="2348880"/>
            <a:ext cx="3672408" cy="3008946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Національно-визвольний рух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авно 6"/>
          <p:cNvSpPr/>
          <p:nvPr/>
        </p:nvSpPr>
        <p:spPr bwMode="auto">
          <a:xfrm>
            <a:off x="3995936" y="3284984"/>
            <a:ext cx="1512168" cy="1224136"/>
          </a:xfrm>
          <a:prstGeom prst="mathEqual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Актуальність дослідження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547664" y="1268760"/>
            <a:ext cx="6048672" cy="1008112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Сепаратизм</a:t>
            </a:r>
            <a:r>
              <a:rPr kumimoji="0" lang="uk-UA" sz="3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народів,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позбавлених державності</a:t>
            </a:r>
            <a:endParaRPr kumimoji="0" lang="uk-UA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9512" y="2492896"/>
            <a:ext cx="2808312" cy="1440160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Спричиняє</a:t>
            </a: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протистояння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084168" y="2492896"/>
            <a:ext cx="2871936" cy="1431776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Є</a:t>
            </a:r>
            <a:r>
              <a:rPr kumimoji="0" lang="uk-UA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передумовою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воєнних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конфліктів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755576" y="4077072"/>
            <a:ext cx="2808312" cy="144016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Погіршує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рівень життя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580112" y="4077072"/>
            <a:ext cx="2808312" cy="144016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Порушує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світову безпеку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771800" y="5661248"/>
            <a:ext cx="3528392" cy="1052736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Сповільнює</a:t>
            </a:r>
            <a:r>
              <a:rPr kumimoji="0" lang="uk-UA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розвиток держав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 bwMode="auto">
          <a:xfrm rot="7846652">
            <a:off x="2804072" y="2260482"/>
            <a:ext cx="545212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Штриховая стрелка вправо 12"/>
          <p:cNvSpPr/>
          <p:nvPr/>
        </p:nvSpPr>
        <p:spPr bwMode="auto">
          <a:xfrm rot="2193075">
            <a:off x="5733768" y="2250630"/>
            <a:ext cx="545575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 bwMode="auto">
          <a:xfrm rot="6133580">
            <a:off x="2576457" y="3093019"/>
            <a:ext cx="1679617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Штриховая стрелка вправо 14"/>
          <p:cNvSpPr/>
          <p:nvPr/>
        </p:nvSpPr>
        <p:spPr bwMode="auto">
          <a:xfrm rot="4575826">
            <a:off x="4800368" y="3063437"/>
            <a:ext cx="1679617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Штриховая стрелка вправо 15"/>
          <p:cNvSpPr/>
          <p:nvPr/>
        </p:nvSpPr>
        <p:spPr bwMode="auto">
          <a:xfrm rot="5400000">
            <a:off x="3034988" y="3957899"/>
            <a:ext cx="2952333" cy="454374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9144000" cy="1340768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rmAutofit fontScale="6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А</a:t>
            </a:r>
            <a:r>
              <a:rPr kumimoji="0" lang="ru-RU" sz="8000" b="1" i="0" u="none" strike="noStrike" kern="0" normalizeH="0" baseline="0" noProof="0" dirty="0" err="1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зії</a:t>
            </a:r>
            <a:r>
              <a:rPr lang="ru-RU" sz="8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80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endParaRPr lang="ru-RU" sz="8000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перемоги сепаратизму</a:t>
            </a:r>
            <a:endParaRPr kumimoji="0" lang="ru-RU" sz="8000" b="1" i="0" u="none" strike="noStrike" kern="0" normalizeH="0" baseline="0" noProof="0" dirty="0" smtClean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Курди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537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9144000" cy="1484784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8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uk-UA" sz="8000" b="1" i="0" u="none" strike="noStrike" kern="0" normalizeH="0" baseline="0" noProof="0" dirty="0" err="1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урди</a:t>
            </a:r>
            <a:endParaRPr kumimoji="0" lang="ru-RU" sz="80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Курди</a:t>
            </a:r>
            <a:endParaRPr kumimoji="0" lang="ru-RU" sz="80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2844" y="2500306"/>
            <a:ext cx="2714644" cy="3000396"/>
          </a:xfrm>
          <a:prstGeom prst="round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Вивід американсь-ких військ з Іраку</a:t>
            </a:r>
            <a:endParaRPr lang="ru-RU" sz="3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3848" y="2500306"/>
            <a:ext cx="2808312" cy="3000396"/>
          </a:xfrm>
          <a:prstGeom prst="round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Загострення питання про незалежність курдів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57950" y="2500306"/>
            <a:ext cx="2643206" cy="3000396"/>
          </a:xfrm>
          <a:prstGeom prst="round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Створення незалежної курдської держави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714612" y="3714752"/>
            <a:ext cx="785818" cy="500066"/>
          </a:xfrm>
          <a:prstGeom prst="rightArrow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786446" y="3714752"/>
            <a:ext cx="785818" cy="500066"/>
          </a:xfrm>
          <a:prstGeom prst="rightArrow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3724"/>
            <a:ext cx="8244408" cy="653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7614" r="-776" b="6726"/>
          <a:stretch>
            <a:fillRect/>
          </a:stretch>
        </p:blipFill>
        <p:spPr bwMode="auto">
          <a:xfrm>
            <a:off x="5431201" y="0"/>
            <a:ext cx="3712799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5436096" cy="908720"/>
          </a:xfrm>
          <a:prstGeom prst="rect">
            <a:avLst/>
          </a:prstGeom>
          <a:solidFill>
            <a:srgbClr val="C7E2E5"/>
          </a:solidFill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8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uk-UA" sz="8000" b="1" i="0" u="none" strike="noStrike" kern="0" normalizeH="0" baseline="0" noProof="0" dirty="0" err="1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авказ</a:t>
            </a:r>
            <a:endParaRPr kumimoji="0" lang="ru-RU" sz="80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3717032"/>
            <a:ext cx="2699792" cy="3140968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Закавказзя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solidFill>
                  <a:srgbClr val="000E2A"/>
                </a:solidFill>
                <a:latin typeface="Times New Roman" pitchFamily="18" charset="0"/>
                <a:cs typeface="Times New Roman" pitchFamily="18" charset="0"/>
              </a:rPr>
              <a:t>Грузія: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Південна</a:t>
            </a:r>
            <a:r>
              <a:rPr kumimoji="0" lang="uk-UA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Осетія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uk-UA" sz="20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Абхазія</a:t>
            </a:r>
            <a:endParaRPr lang="uk-UA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2800" b="1" baseline="0" dirty="0" smtClean="0">
                <a:solidFill>
                  <a:srgbClr val="000E2A"/>
                </a:solidFill>
                <a:latin typeface="Times New Roman" pitchFamily="18" charset="0"/>
                <a:cs typeface="Times New Roman" pitchFamily="18" charset="0"/>
              </a:rPr>
              <a:t>Азербайджан: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Нагірний Карабах</a:t>
            </a:r>
            <a:endParaRPr lang="uk-UA" sz="2000" b="1" baseline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7092280" y="0"/>
            <a:ext cx="2051720" cy="242088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24584"/>
            <a:ext cx="3571868" cy="2633416"/>
          </a:xfrm>
          <a:solidFill>
            <a:srgbClr val="C7E2E5"/>
          </a:solidFill>
          <a:ln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Закавказькі невизнані державні утворення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" y="0"/>
            <a:ext cx="7149295" cy="422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350" y="3590925"/>
            <a:ext cx="558165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123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0977" y="0"/>
            <a:ext cx="4953023" cy="464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36" y="4071942"/>
            <a:ext cx="3000364" cy="2786058"/>
          </a:xfrm>
          <a:solidFill>
            <a:srgbClr val="C7E2E5"/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Східний Туркестан і Тибет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214810" cy="348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381" t="21792" r="17857" b="21791"/>
          <a:stretch>
            <a:fillRect/>
          </a:stretch>
        </p:blipFill>
        <p:spPr bwMode="auto">
          <a:xfrm>
            <a:off x="0" y="3286124"/>
            <a:ext cx="6143636" cy="311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9322" y="0"/>
            <a:ext cx="3214678" cy="1571612"/>
          </a:xfrm>
          <a:solidFill>
            <a:srgbClr val="C7E2E5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Індія</a:t>
            </a:r>
            <a:endParaRPr lang="ru-RU" sz="9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-681" b="12500"/>
          <a:stretch>
            <a:fillRect/>
          </a:stretch>
        </p:blipFill>
        <p:spPr bwMode="auto">
          <a:xfrm>
            <a:off x="-214346" y="0"/>
            <a:ext cx="6215106" cy="68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 bwMode="auto">
          <a:xfrm>
            <a:off x="1043608" y="1124744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0"/>
            <a:ext cx="2051720" cy="242088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092280" y="0"/>
            <a:ext cx="2051720" cy="242088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787" t="8536" r="32101"/>
          <a:stretch>
            <a:fillRect/>
          </a:stretch>
        </p:blipFill>
        <p:spPr bwMode="auto">
          <a:xfrm>
            <a:off x="683568" y="836712"/>
            <a:ext cx="7686068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C7E2E5"/>
          </a:solidFill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Потенційні незалежні держави Європи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0370" t="21883" r="33333" b="20424"/>
          <a:stretch>
            <a:fillRect/>
          </a:stretch>
        </p:blipFill>
        <p:spPr bwMode="auto">
          <a:xfrm>
            <a:off x="3231931" y="0"/>
            <a:ext cx="59120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357950" cy="1417638"/>
          </a:xfrm>
          <a:solidFill>
            <a:srgbClr val="C7E2E5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Народи Європи, </a:t>
            </a:r>
            <a:b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 не мають держав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20" y="0"/>
            <a:ext cx="1714480" cy="6858000"/>
          </a:xfrm>
          <a:solidFill>
            <a:srgbClr val="C7E2E5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/>
          <a:lstStyle/>
          <a:p>
            <a:r>
              <a:rPr lang="uk-UA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Най-більш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вірогі-дні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регіо-ни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сепа-ратиз-му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486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23528" y="1628800"/>
            <a:ext cx="3384376" cy="1512168"/>
          </a:xfrm>
          <a:prstGeom prst="rect">
            <a:avLst/>
          </a:prstGeom>
          <a:ln w="57150"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Об’єкт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дослідження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789040"/>
            <a:ext cx="3384376" cy="1512168"/>
          </a:xfrm>
          <a:prstGeom prst="rect">
            <a:avLst/>
          </a:prstGeom>
          <a:ln w="57150"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дослідження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4000496" y="476672"/>
            <a:ext cx="4963992" cy="2666576"/>
          </a:xfrm>
          <a:prstGeom prst="rect">
            <a:avLst/>
          </a:prstGeom>
          <a:solidFill>
            <a:srgbClr val="C7E2E5"/>
          </a:solidFill>
          <a:ln w="5715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Факти</a:t>
            </a:r>
            <a:r>
              <a:rPr kumimoji="0" lang="uk-UA" sz="3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прояву сепаратизму в світі</a:t>
            </a:r>
            <a:endParaRPr kumimoji="0" lang="uk-UA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143372" y="3786190"/>
            <a:ext cx="4821116" cy="2523130"/>
          </a:xfrm>
          <a:prstGeom prst="rect">
            <a:avLst/>
          </a:prstGeom>
          <a:solidFill>
            <a:srgbClr val="C7E2E5"/>
          </a:solidFill>
          <a:ln w="5715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Географічні аспекти причин та наслідків сепаратистських рухів світу</a:t>
            </a:r>
            <a:endParaRPr kumimoji="0" lang="uk-UA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 bwMode="auto">
          <a:xfrm rot="20097319">
            <a:off x="3516850" y="1658580"/>
            <a:ext cx="854995" cy="648072"/>
          </a:xfrm>
          <a:prstGeom prst="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Стрелка вправо 13"/>
          <p:cNvSpPr/>
          <p:nvPr/>
        </p:nvSpPr>
        <p:spPr bwMode="auto">
          <a:xfrm rot="1043205">
            <a:off x="3568166" y="4628661"/>
            <a:ext cx="899181" cy="648072"/>
          </a:xfrm>
          <a:prstGeom prst="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0"/>
            <a:ext cx="3275856" cy="6858000"/>
          </a:xfrm>
          <a:solidFill>
            <a:srgbClr val="C7E2E5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Альтерна-тивний</a:t>
            </a:r>
            <a:r>
              <a:rPr lang="uk-UA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сценарій</a:t>
            </a:r>
            <a:r>
              <a:rPr lang="uk-UA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r="49211" b="10526"/>
          <a:stretch>
            <a:fillRect/>
          </a:stretch>
        </p:blipFill>
        <p:spPr bwMode="auto">
          <a:xfrm>
            <a:off x="0" y="0"/>
            <a:ext cx="58983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72815"/>
            <a:ext cx="4652403" cy="50851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reg_adm_Queb.gif"/>
          <p:cNvPicPr>
            <a:picLocks noChangeAspect="1"/>
          </p:cNvPicPr>
          <p:nvPr/>
        </p:nvPicPr>
        <p:blipFill>
          <a:blip r:embed="rId3" cstate="print"/>
          <a:srcRect r="2694" b="2540"/>
          <a:stretch>
            <a:fillRect/>
          </a:stretch>
        </p:blipFill>
        <p:spPr>
          <a:xfrm>
            <a:off x="4823520" y="1756210"/>
            <a:ext cx="4320480" cy="51017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903640" y="1772816"/>
            <a:ext cx="3240360" cy="1200329"/>
          </a:xfrm>
          <a:prstGeom prst="rect">
            <a:avLst/>
          </a:prstGeom>
          <a:solidFill>
            <a:srgbClr val="D9D9D9">
              <a:alpha val="65098"/>
            </a:srgb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7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Квебек</a:t>
            </a:r>
            <a:endParaRPr lang="ru-RU" sz="7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72816"/>
            <a:ext cx="4139952" cy="1015663"/>
          </a:xfrm>
          <a:prstGeom prst="rect">
            <a:avLst/>
          </a:prstGeom>
          <a:solidFill>
            <a:srgbClr val="D9D9D9">
              <a:alpha val="65098"/>
            </a:srgb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uk-UA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Гренландія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0"/>
            <a:ext cx="9144000" cy="1700808"/>
          </a:xfrm>
          <a:prstGeom prst="rect">
            <a:avLst/>
          </a:prstGeom>
          <a:solidFill>
            <a:srgbClr val="C7E2E5"/>
          </a:solidFill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Найбільш проблемні </a:t>
            </a:r>
            <a:br>
              <a:rPr kumimoji="0" lang="uk-UA" sz="54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uk-UA" sz="54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регіони Північної Америки  </a:t>
            </a:r>
            <a:endParaRPr kumimoji="0" lang="ru-RU" sz="54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3_map.gif"/>
          <p:cNvPicPr>
            <a:picLocks noChangeAspect="1"/>
          </p:cNvPicPr>
          <p:nvPr/>
        </p:nvPicPr>
        <p:blipFill>
          <a:blip r:embed="rId2" cstate="print"/>
          <a:srcRect t="2105" b="1967"/>
          <a:stretch>
            <a:fillRect/>
          </a:stretch>
        </p:blipFill>
        <p:spPr>
          <a:xfrm>
            <a:off x="0" y="1169368"/>
            <a:ext cx="9144000" cy="56886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rgbClr val="0070C0"/>
          </a:solidFill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Крим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268760"/>
            <a:ext cx="9144000" cy="5589240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-UA" sz="32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Суперечливість статусу автономії унітарному устрою України.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Переважання росіян в етнічній структурі, російськомовність населення.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32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Територіальна компактність проживання корінного народу – кримських татар після депортації.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Зміна адміністративних у 1954 році, тепер вже міждержавних кордонів.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32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Достатня географічна ізольованість території від України.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инники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виникнення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епаратизму в Криму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инники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виникнення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епаратизму в Криму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1268760"/>
            <a:ext cx="9144000" cy="5589240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14350" indent="-514350" algn="l">
              <a:buFont typeface="+mj-lt"/>
              <a:buAutoNum type="arabicPeriod" startAt="6"/>
            </a:pP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Територіальна близькість до потенційного агресора.</a:t>
            </a:r>
          </a:p>
          <a:p>
            <a:pPr marL="514350" indent="-514350" algn="l">
              <a:buFont typeface="+mj-lt"/>
              <a:buAutoNum type="arabicPeriod" startAt="6"/>
            </a:pP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Наявність політичних організацій з сепаратистськими гаслами, психологічна готовність до відокремлення від України.</a:t>
            </a:r>
          </a:p>
          <a:p>
            <a:pPr marL="514350" indent="-514350" algn="l">
              <a:buFont typeface="+mj-lt"/>
              <a:buAutoNum type="arabicPeriod" startAt="6"/>
            </a:pP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Боротьба місцевих кланів за контроль над ресурсами півострова.</a:t>
            </a:r>
          </a:p>
          <a:p>
            <a:pPr marL="514350" indent="-514350" algn="l">
              <a:buFont typeface="+mj-lt"/>
              <a:buAutoNum type="arabicPeriod" startAt="6"/>
            </a:pP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Геополітична значимість регіону для Росії.</a:t>
            </a:r>
          </a:p>
          <a:p>
            <a:pPr marL="514350" indent="-514350" algn="l">
              <a:buFont typeface="+mj-lt"/>
              <a:buAutoNum type="arabicPeriod" startAt="6"/>
            </a:pPr>
            <a:r>
              <a:rPr lang="uk-UA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Наявність зовнішньої підтримки</a:t>
            </a: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22768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Рисунок 5" descr="27563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52736"/>
            <a:ext cx="4860032" cy="36450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 bwMode="auto">
          <a:xfrm>
            <a:off x="5076056" y="2852936"/>
            <a:ext cx="3923928" cy="3384376"/>
          </a:xfrm>
          <a:prstGeom prst="round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дотримання законних прав</a:t>
            </a:r>
            <a:endParaRPr kumimoji="0" lang="uk-UA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вно 8"/>
          <p:cNvSpPr/>
          <p:nvPr/>
        </p:nvSpPr>
        <p:spPr bwMode="auto">
          <a:xfrm>
            <a:off x="3059832" y="3356992"/>
            <a:ext cx="2088232" cy="1656184"/>
          </a:xfrm>
          <a:prstGeom prst="mathEqual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827584" y="116632"/>
            <a:ext cx="7344816" cy="1080120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Проблема кримських татар</a:t>
            </a:r>
            <a:endParaRPr kumimoji="0" lang="uk-UA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22768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39552" y="116632"/>
            <a:ext cx="7920880" cy="1224136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6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Кримське питання</a:t>
            </a:r>
          </a:p>
        </p:txBody>
      </p:sp>
      <p:sp>
        <p:nvSpPr>
          <p:cNvPr id="6" name="Стрелка вниз 5"/>
          <p:cNvSpPr/>
          <p:nvPr/>
        </p:nvSpPr>
        <p:spPr bwMode="auto">
          <a:xfrm>
            <a:off x="1835696" y="1556792"/>
            <a:ext cx="864096" cy="1080120"/>
          </a:xfrm>
          <a:prstGeom prst="down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3140968"/>
            <a:ext cx="4608512" cy="1728192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Самовизначен-ня нації</a:t>
            </a:r>
            <a:endParaRPr kumimoji="0" lang="uk-UA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6444208" y="1556792"/>
            <a:ext cx="864096" cy="1080120"/>
          </a:xfrm>
          <a:prstGeom prst="down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220072" y="3140968"/>
            <a:ext cx="3923928" cy="1728192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6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Анексія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>
            <a:off x="467544" y="2852936"/>
            <a:ext cx="3672408" cy="2520280"/>
          </a:xfrm>
          <a:prstGeom prst="line">
            <a:avLst/>
          </a:prstGeom>
          <a:ln w="57150">
            <a:solidFill>
              <a:srgbClr val="FF000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auto">
          <a:xfrm flipH="1">
            <a:off x="323528" y="2880368"/>
            <a:ext cx="3771848" cy="2492848"/>
          </a:xfrm>
          <a:prstGeom prst="line">
            <a:avLst/>
          </a:prstGeom>
          <a:ln w="57150">
            <a:solidFill>
              <a:srgbClr val="FF000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Висновки: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764704"/>
            <a:ext cx="9144000" cy="6093296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держави створила незначна частка від загальної     </a:t>
            </a:r>
          </a:p>
          <a:p>
            <a:pPr lvl="0" algn="l"/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кількості народів; 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сепаратизм впливає рівень сформованості </a:t>
            </a:r>
          </a:p>
          <a:p>
            <a:pPr lvl="0" algn="l"/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етносу;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економічна стабільність знижує бажання </a:t>
            </a:r>
          </a:p>
          <a:p>
            <a:pPr lvl="0" algn="l"/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відокремитися;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розвинених країнах переважатиме автономізація;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нові держави Євразії та Америки реальні, але </a:t>
            </a:r>
          </a:p>
          <a:p>
            <a:pPr lvl="0" algn="l"/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малоймовірні;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африканські меншини не готові до створення </a:t>
            </a:r>
          </a:p>
          <a:p>
            <a:pPr lvl="0" algn="l"/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держав;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сепаратистські рухи пов’язані з процесами </a:t>
            </a:r>
          </a:p>
          <a:p>
            <a:pPr lvl="0" algn="l"/>
            <a:r>
              <a:rPr lang="uk-UA" sz="31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демократизації;</a:t>
            </a:r>
            <a:endParaRPr lang="ru-RU" sz="31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Висновки: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764704"/>
            <a:ext cx="9144000" cy="6093296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l">
              <a:buFont typeface="Arial" pitchFamily="34" charset="0"/>
              <a:buChar char="•"/>
            </a:pPr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українці перебувають на меморіальній </a:t>
            </a:r>
          </a:p>
          <a:p>
            <a:pPr algn="l"/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стадії розвитку; 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українці готові до пасіонарності як </a:t>
            </a:r>
          </a:p>
          <a:p>
            <a:pPr algn="l"/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інтегральна європейська нація;  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Крим - обумовлений багатьма геогра-</a:t>
            </a:r>
          </a:p>
          <a:p>
            <a:pPr algn="l"/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фічними чинниками регіон сепаратизму; 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сепаратизм східних регіонів – штучний;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 глибокій інтеграції держав утворення </a:t>
            </a:r>
          </a:p>
          <a:p>
            <a:pPr algn="l"/>
            <a:r>
              <a:rPr lang="uk-UA" sz="3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додаткових – позбавлене сенсу.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/>
            <a:endParaRPr lang="uk-UA" sz="30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0" y="0"/>
            <a:ext cx="9144000" cy="2348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899592" y="836712"/>
            <a:ext cx="7344816" cy="5184576"/>
          </a:xfrm>
          <a:prstGeom prst="round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xmlns="" val="283762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15616" y="188640"/>
            <a:ext cx="6840760" cy="1224136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Мета дослідження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14282" y="1857364"/>
            <a:ext cx="8715436" cy="4786346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вивчити чинники сепаратизму, виявити їх географічну складову та залежність державотворення від стадії сформованості етносу, передбачити регіони та наслідки сепаратистських рухів.</a:t>
            </a:r>
          </a:p>
        </p:txBody>
      </p:sp>
      <p:sp>
        <p:nvSpPr>
          <p:cNvPr id="7" name="Штриховая стрелка вправо 6"/>
          <p:cNvSpPr/>
          <p:nvPr/>
        </p:nvSpPr>
        <p:spPr bwMode="auto">
          <a:xfrm rot="5400000">
            <a:off x="2303747" y="1376773"/>
            <a:ext cx="1080122" cy="864096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Штриховая стрелка вправо 7"/>
          <p:cNvSpPr/>
          <p:nvPr/>
        </p:nvSpPr>
        <p:spPr bwMode="auto">
          <a:xfrm rot="5400000">
            <a:off x="5616115" y="1376773"/>
            <a:ext cx="1080122" cy="864096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15616" y="188640"/>
            <a:ext cx="6840760" cy="1224136"/>
          </a:xfrm>
          <a:prstGeom prst="rect">
            <a:avLst/>
          </a:prstGeom>
          <a:solidFill>
            <a:srgbClr val="C7E2E5"/>
          </a:solidFill>
          <a:ln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endParaRPr kumimoji="0" lang="uk-UA" sz="5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1700808"/>
            <a:ext cx="9144000" cy="4942902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Вивчити теоретичні основи формування етносів різної стадії зрілості та їх пов’язаність з готовністю до державотворення.</a:t>
            </a:r>
          </a:p>
          <a:p>
            <a:pPr marL="514350" indent="-514350" algn="l"/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Створити власну класифікацію народів, що не мають власних держав.</a:t>
            </a:r>
          </a:p>
          <a:p>
            <a:pPr marL="514350" indent="-514350" algn="l"/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Визначити найбільш вірогідні регіони виникнення нових держав та змін державних кордонів.</a:t>
            </a:r>
            <a:endParaRPr lang="uk-UA" sz="3200" dirty="0"/>
          </a:p>
        </p:txBody>
      </p:sp>
      <p:sp>
        <p:nvSpPr>
          <p:cNvPr id="8" name="Штриховая стрелка вправо 7"/>
          <p:cNvSpPr/>
          <p:nvPr/>
        </p:nvSpPr>
        <p:spPr bwMode="auto">
          <a:xfrm rot="5400000">
            <a:off x="2195736" y="1052736"/>
            <a:ext cx="720080" cy="864096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Штриховая стрелка вправо 8"/>
          <p:cNvSpPr/>
          <p:nvPr/>
        </p:nvSpPr>
        <p:spPr bwMode="auto">
          <a:xfrm rot="5400000">
            <a:off x="6228184" y="1052736"/>
            <a:ext cx="720080" cy="864096"/>
          </a:xfrm>
          <a:prstGeom prst="striped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971600" y="0"/>
            <a:ext cx="7272808" cy="2088232"/>
          </a:xfrm>
          <a:prstGeom prst="rect">
            <a:avLst/>
          </a:prstGeom>
          <a:ln w="57150"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Основа існуючого світового</a:t>
            </a:r>
            <a:r>
              <a:rPr kumimoji="0" lang="uk-UA" sz="6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порядку</a:t>
            </a:r>
            <a:endParaRPr kumimoji="0" lang="uk-UA" sz="6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0" y="2924944"/>
            <a:ext cx="4032448" cy="2592288"/>
          </a:xfrm>
          <a:prstGeom prst="rect">
            <a:avLst/>
          </a:prstGeom>
          <a:solidFill>
            <a:srgbClr val="C7E2E5"/>
          </a:solidFill>
          <a:ln w="5715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kumimoji="0" lang="uk-UA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націй на самовизначення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111552" y="2924944"/>
            <a:ext cx="4032448" cy="2592288"/>
          </a:xfrm>
          <a:prstGeom prst="rect">
            <a:avLst/>
          </a:prstGeom>
          <a:solidFill>
            <a:srgbClr val="C7E2E5"/>
          </a:solidFill>
          <a:ln w="57150">
            <a:solidFill>
              <a:srgbClr val="0070C0"/>
            </a:solidFill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Непорушність державних кордонів</a:t>
            </a:r>
          </a:p>
        </p:txBody>
      </p:sp>
      <p:sp>
        <p:nvSpPr>
          <p:cNvPr id="9" name="Стрелка вправо 8"/>
          <p:cNvSpPr/>
          <p:nvPr/>
        </p:nvSpPr>
        <p:spPr bwMode="auto">
          <a:xfrm rot="6710545">
            <a:off x="1453754" y="2119041"/>
            <a:ext cx="1224136" cy="936104"/>
          </a:xfrm>
          <a:prstGeom prst="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трелка вправо 9"/>
          <p:cNvSpPr/>
          <p:nvPr/>
        </p:nvSpPr>
        <p:spPr bwMode="auto">
          <a:xfrm rot="4062463">
            <a:off x="6425379" y="2120640"/>
            <a:ext cx="1224136" cy="936104"/>
          </a:xfrm>
          <a:prstGeom prst="rightArrow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Не равно 10"/>
          <p:cNvSpPr/>
          <p:nvPr/>
        </p:nvSpPr>
        <p:spPr bwMode="auto">
          <a:xfrm>
            <a:off x="3707904" y="3645024"/>
            <a:ext cx="1872208" cy="1224136"/>
          </a:xfrm>
          <a:prstGeom prst="mathNotEqual">
            <a:avLst/>
          </a:prstGeom>
          <a:solidFill>
            <a:srgbClr val="C00000"/>
          </a:solidFill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3969" t="9765" r="2588" b="34744"/>
          <a:stretch>
            <a:fillRect/>
          </a:stretch>
        </p:blipFill>
        <p:spPr bwMode="auto">
          <a:xfrm>
            <a:off x="0" y="1484784"/>
            <a:ext cx="9144000" cy="518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9144000" cy="1484784"/>
          </a:xfrm>
          <a:prstGeom prst="rect">
            <a:avLst/>
          </a:prstGeom>
          <a:solidFill>
            <a:srgbClr val="C7E2E5"/>
          </a:solidFill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6000" b="1" kern="0" noProof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uk-UA" sz="6000" b="1" i="0" u="none" strike="noStrike" kern="0" normalizeH="0" baseline="0" noProof="0" dirty="0" smtClean="0"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тнічні конфлікти світу</a:t>
            </a:r>
            <a:endParaRPr kumimoji="0" lang="ru-RU" sz="6000" b="1" i="0" u="none" strike="noStrike" kern="0" normalizeH="0" baseline="0" noProof="0" dirty="0">
              <a:solidFill>
                <a:srgbClr val="00206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auto">
          <a:xfrm>
            <a:off x="0" y="0"/>
            <a:ext cx="9144000" cy="242088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404664"/>
            <a:ext cx="5399584" cy="5873080"/>
          </a:xfrm>
        </p:spPr>
        <p:txBody>
          <a:bodyPr/>
          <a:lstStyle/>
          <a:p>
            <a:pPr>
              <a:buNone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Сепаратизм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це рух за територіальне відокремлення частини держави з метою створення нового державного утворення або надання певній частині держави автономного статусу за національними, мовними, релігійними ознаками.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shutterstock_875748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4763590"/>
            <a:ext cx="3635896" cy="2094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feu_ld_1405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94496" y="-1"/>
            <a:ext cx="3649503" cy="4725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Рисунок 8" descr="Безымянный.png"/>
          <p:cNvPicPr/>
          <p:nvPr/>
        </p:nvPicPr>
        <p:blipFill>
          <a:blip r:embed="rId3" cstate="print"/>
          <a:srcRect l="16639" t="21289" r="10927" b="22689"/>
          <a:stretch>
            <a:fillRect/>
          </a:stretch>
        </p:blipFill>
        <p:spPr>
          <a:xfrm>
            <a:off x="179512" y="1268760"/>
            <a:ext cx="8964488" cy="5112568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5289" y="166083"/>
            <a:ext cx="87534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Ріст чисельності членів ООН з 1945 року</a:t>
            </a:r>
            <a:endParaRPr kumimoji="0" lang="uk-UA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3568" y="5949280"/>
            <a:ext cx="1152128" cy="2857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Роки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8520" y="2924944"/>
            <a:ext cx="492443" cy="281855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Кількість членів</a:t>
            </a:r>
            <a:endParaRPr lang="uk-UA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">
      <a:dk1>
        <a:srgbClr val="4D4D4D"/>
      </a:dk1>
      <a:lt1>
        <a:srgbClr val="FFFFFF"/>
      </a:lt1>
      <a:dk2>
        <a:srgbClr val="4D4D4D"/>
      </a:dk2>
      <a:lt2>
        <a:srgbClr val="CC0000"/>
      </a:lt2>
      <a:accent1>
        <a:srgbClr val="FF9933"/>
      </a:accent1>
      <a:accent2>
        <a:srgbClr val="009900"/>
      </a:accent2>
      <a:accent3>
        <a:srgbClr val="FFFFFF"/>
      </a:accent3>
      <a:accent4>
        <a:srgbClr val="404040"/>
      </a:accent4>
      <a:accent5>
        <a:srgbClr val="FFCAAD"/>
      </a:accent5>
      <a:accent6>
        <a:srgbClr val="008A00"/>
      </a:accent6>
      <a:hlink>
        <a:srgbClr val="3366FF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583C0"/>
        </a:lt2>
        <a:accent1>
          <a:srgbClr val="35AEE3"/>
        </a:accent1>
        <a:accent2>
          <a:srgbClr val="FCB13C"/>
        </a:accent2>
        <a:accent3>
          <a:srgbClr val="FFFFFF"/>
        </a:accent3>
        <a:accent4>
          <a:srgbClr val="404040"/>
        </a:accent4>
        <a:accent5>
          <a:srgbClr val="AED3EF"/>
        </a:accent5>
        <a:accent6>
          <a:srgbClr val="E4A035"/>
        </a:accent6>
        <a:hlink>
          <a:srgbClr val="F15F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2583C0"/>
        </a:lt2>
        <a:accent1>
          <a:srgbClr val="2994CC"/>
        </a:accent1>
        <a:accent2>
          <a:srgbClr val="2E9FD7"/>
        </a:accent2>
        <a:accent3>
          <a:srgbClr val="FFFFFF"/>
        </a:accent3>
        <a:accent4>
          <a:srgbClr val="404040"/>
        </a:accent4>
        <a:accent5>
          <a:srgbClr val="ACC8E2"/>
        </a:accent5>
        <a:accent6>
          <a:srgbClr val="2990C3"/>
        </a:accent6>
        <a:hlink>
          <a:srgbClr val="35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F15F23"/>
        </a:lt2>
        <a:accent1>
          <a:srgbClr val="F47D2B"/>
        </a:accent1>
        <a:accent2>
          <a:srgbClr val="F69230"/>
        </a:accent2>
        <a:accent3>
          <a:srgbClr val="FFFFFF"/>
        </a:accent3>
        <a:accent4>
          <a:srgbClr val="404040"/>
        </a:accent4>
        <a:accent5>
          <a:srgbClr val="F8BFAC"/>
        </a:accent5>
        <a:accent6>
          <a:srgbClr val="DF842A"/>
        </a:accent6>
        <a:hlink>
          <a:srgbClr val="FCB13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1175</TotalTime>
  <Words>755</Words>
  <Application>Microsoft Office PowerPoint</Application>
  <PresentationFormat>Экран (4:3)</PresentationFormat>
  <Paragraphs>190</Paragraphs>
  <Slides>39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powerpoint-template</vt:lpstr>
      <vt:lpstr>Слайд 1</vt:lpstr>
      <vt:lpstr>Актуальність дослідження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Африка</vt:lpstr>
      <vt:lpstr>Слайд 17</vt:lpstr>
      <vt:lpstr>Різня тутсі в Руанді (100 днів –  від 500 000 тис. до 1 млн. тутсі) </vt:lpstr>
      <vt:lpstr>Ситуація в Азії</vt:lpstr>
      <vt:lpstr>Слайд 20</vt:lpstr>
      <vt:lpstr>Курди</vt:lpstr>
      <vt:lpstr>Слайд 22</vt:lpstr>
      <vt:lpstr>Слайд 23</vt:lpstr>
      <vt:lpstr>Закавказькі невизнані державні утворення </vt:lpstr>
      <vt:lpstr>Східний Туркестан і Тибет </vt:lpstr>
      <vt:lpstr>Індія</vt:lpstr>
      <vt:lpstr>Потенційні незалежні держави Європи </vt:lpstr>
      <vt:lpstr>Народи Європи,  що не мають держав</vt:lpstr>
      <vt:lpstr>Най-більш вірогі-дні регіо-ни сепа-ратиз-му </vt:lpstr>
      <vt:lpstr>Альтерна-тивний сценарій </vt:lpstr>
      <vt:lpstr>Слайд 31</vt:lpstr>
      <vt:lpstr>Крим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Олег</dc:creator>
  <cp:lastModifiedBy>sophi</cp:lastModifiedBy>
  <cp:revision>131</cp:revision>
  <dcterms:created xsi:type="dcterms:W3CDTF">2012-08-03T06:29:03Z</dcterms:created>
  <dcterms:modified xsi:type="dcterms:W3CDTF">2014-05-15T09:37:19Z</dcterms:modified>
</cp:coreProperties>
</file>