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2" r:id="rId3"/>
    <p:sldId id="260" r:id="rId4"/>
    <p:sldId id="257" r:id="rId5"/>
    <p:sldId id="264" r:id="rId6"/>
    <p:sldId id="258" r:id="rId7"/>
    <p:sldId id="269" r:id="rId8"/>
    <p:sldId id="270" r:id="rId9"/>
    <p:sldId id="272" r:id="rId10"/>
    <p:sldId id="267" r:id="rId11"/>
    <p:sldId id="259" r:id="rId12"/>
    <p:sldId id="273" r:id="rId13"/>
    <p:sldId id="274" r:id="rId14"/>
    <p:sldId id="303" r:id="rId15"/>
    <p:sldId id="300" r:id="rId16"/>
    <p:sldId id="305" r:id="rId17"/>
    <p:sldId id="304" r:id="rId18"/>
    <p:sldId id="302" r:id="rId19"/>
    <p:sldId id="299" r:id="rId20"/>
    <p:sldId id="301" r:id="rId21"/>
    <p:sldId id="285" r:id="rId22"/>
    <p:sldId id="295" r:id="rId23"/>
    <p:sldId id="286" r:id="rId24"/>
    <p:sldId id="297" r:id="rId25"/>
    <p:sldId id="275" r:id="rId26"/>
    <p:sldId id="265" r:id="rId27"/>
    <p:sldId id="294" r:id="rId28"/>
    <p:sldId id="279" r:id="rId29"/>
    <p:sldId id="263" r:id="rId30"/>
    <p:sldId id="288" r:id="rId31"/>
    <p:sldId id="298" r:id="rId32"/>
    <p:sldId id="289" r:id="rId33"/>
    <p:sldId id="290" r:id="rId34"/>
    <p:sldId id="306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571480"/>
            <a:ext cx="8572560" cy="4214841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Географічне положення Тихого і Атлантичного океанів. Острови в Тихому океані, їх походження і природні особливості. Рельєф </a:t>
            </a:r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дна. </a:t>
            </a:r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Клімат і води</a:t>
            </a:r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Органічний світ і природні </a:t>
            </a:r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ресурси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5286388"/>
            <a:ext cx="2192288" cy="352412"/>
          </a:xfrm>
        </p:spPr>
        <p:txBody>
          <a:bodyPr>
            <a:normAutofit fontScale="55000" lnSpcReduction="20000"/>
          </a:bodyPr>
          <a:lstStyle/>
          <a:p>
            <a:r>
              <a:rPr lang="ru-RU" sz="3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Бартош </a:t>
            </a:r>
            <a:r>
              <a:rPr lang="uk-UA" sz="3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Є.М</a:t>
            </a:r>
            <a:r>
              <a:rPr lang="uk-UA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5426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Тектонічні процеси 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as6400825.ru/geografiya_6/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950064"/>
            <a:ext cx="4248472" cy="5340481"/>
          </a:xfrm>
          <a:prstGeom prst="rect">
            <a:avLst/>
          </a:prstGeom>
          <a:noFill/>
        </p:spPr>
      </p:pic>
      <p:pic>
        <p:nvPicPr>
          <p:cNvPr id="4" name="Picture 2" descr="Картинки по запросу эрозия речная"/>
          <p:cNvPicPr>
            <a:picLocks noChangeAspect="1" noChangeArrowheads="1"/>
          </p:cNvPicPr>
          <p:nvPr/>
        </p:nvPicPr>
        <p:blipFill rotWithShape="1">
          <a:blip r:embed="rId3"/>
          <a:srcRect t="3651" b="2063"/>
          <a:stretch/>
        </p:blipFill>
        <p:spPr bwMode="auto">
          <a:xfrm>
            <a:off x="4484986" y="950064"/>
            <a:ext cx="4407493" cy="53623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4157678"/>
              </p:ext>
            </p:extLst>
          </p:nvPr>
        </p:nvGraphicFramePr>
        <p:xfrm>
          <a:off x="214282" y="285729"/>
          <a:ext cx="8644000" cy="58801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950"/>
                <a:gridCol w="2143140"/>
                <a:gridCol w="2372844"/>
                <a:gridCol w="2342066"/>
              </a:tblGrid>
              <a:tr h="5934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План 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Спільне 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Тихий океан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Атлантичний океан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2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а) жолоби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25, Маріанський 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5,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Пуерто-Рико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771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б) серединно-океанічні хребти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ісця 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розходження океанічних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плит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Південно-Тихоокеанське і Східно-Тихоокеанське підняття (знаходяться на сході).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Північноатлантичний, Південно-Атлантичний хребти (знаходяться по центру)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390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г) улоговини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Широкі рівнини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Північно-Східна і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Південно-Східна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Північноамериканська,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Бразильська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576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6. Острови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0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материкові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улканічні 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оралові 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Океанія (10 000):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Нова 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Зеландія Гавайські,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найчисленніші,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Маріанські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Великі Антильські,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Малі Антильські,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рідкість (Барбуда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5676" y="274638"/>
            <a:ext cx="7031124" cy="850106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Океанія. Атол </a:t>
            </a:r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s://www.moya-planeta.ru/files/holder/da/f8/daf85b8da26fb43fe3d1e80e8ba6efac.jpg"/>
          <p:cNvPicPr>
            <a:picLocks noChangeAspect="1" noChangeArrowheads="1"/>
          </p:cNvPicPr>
          <p:nvPr/>
        </p:nvPicPr>
        <p:blipFill rotWithShape="1">
          <a:blip r:embed="rId2"/>
          <a:srcRect l="1905" r="2024" b="1561"/>
          <a:stretch/>
        </p:blipFill>
        <p:spPr bwMode="auto">
          <a:xfrm>
            <a:off x="899592" y="1124744"/>
            <a:ext cx="7920880" cy="5569846"/>
          </a:xfrm>
          <a:prstGeom prst="rect">
            <a:avLst/>
          </a:prstGeom>
          <a:noFill/>
        </p:spPr>
      </p:pic>
      <p:pic>
        <p:nvPicPr>
          <p:cNvPr id="4" name="Picture 2" descr="Загальна характеристика країн Океанії - Підручник з Географії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3096344" cy="210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Атол – кораловий острів </a:t>
            </a:r>
            <a:endParaRPr lang="ru-RU" dirty="0"/>
          </a:p>
        </p:txBody>
      </p:sp>
      <p:pic>
        <p:nvPicPr>
          <p:cNvPr id="31748" name="Picture 4" descr="http://medias.photodeck.com/74872a86-c929-11e1-b775-3fbec8c7294d/STNMTZ_19960401_01_xgaplus.jpg"/>
          <p:cNvPicPr>
            <a:picLocks noChangeAspect="1" noChangeArrowheads="1"/>
          </p:cNvPicPr>
          <p:nvPr/>
        </p:nvPicPr>
        <p:blipFill rotWithShape="1">
          <a:blip r:embed="rId2"/>
          <a:srcRect l="1666" t="2857" r="1786" b="8413"/>
          <a:stretch/>
        </p:blipFill>
        <p:spPr bwMode="auto">
          <a:xfrm>
            <a:off x="516123" y="980728"/>
            <a:ext cx="8136262" cy="56081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Утворення атолу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 l="3306" t="4651" r="3305" b="5814"/>
          <a:stretch>
            <a:fillRect/>
          </a:stretch>
        </p:blipFill>
        <p:spPr bwMode="auto">
          <a:xfrm>
            <a:off x="500034" y="1000108"/>
            <a:ext cx="8072494" cy="550072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41557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Атол </a:t>
            </a:r>
            <a:endParaRPr lang="ru-RU" dirty="0"/>
          </a:p>
        </p:txBody>
      </p:sp>
      <p:pic>
        <p:nvPicPr>
          <p:cNvPr id="3074" name="Picture 2" descr="ОКЕАНИЯ • Большая российская энциклопедия - электронная верс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9716"/>
            <a:ext cx="8712968" cy="453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66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Гавайські острови – вулканічні 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Aj\Desktop\ДИСТАНЦІЙНЕ 2\7\Океани\Hawaii-from-spa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27629"/>
            <a:ext cx="7128792" cy="496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33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97742"/>
          </a:xfrm>
        </p:spPr>
        <p:txBody>
          <a:bodyPr>
            <a:normAutofit fontScale="90000"/>
          </a:bodyPr>
          <a:lstStyle/>
          <a:p>
            <a:r>
              <a:rPr lang="uk-UA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Кілауеа</a:t>
            </a:r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74"/>
            <a:ext cx="9182100" cy="61436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481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43826"/>
          </a:xfrm>
        </p:spPr>
        <p:txBody>
          <a:bodyPr>
            <a:normAutofit/>
          </a:bodyPr>
          <a:lstStyle/>
          <a:p>
            <a:r>
              <a:rPr lang="uk-UA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Гавайські острови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1600200"/>
            <a:ext cx="346672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Історія росіянки, яка переїхала на Гаваї - ForumDail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932466"/>
            <a:ext cx="8662529" cy="577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9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819" y="312738"/>
            <a:ext cx="8226425" cy="562074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Нова </a:t>
            </a:r>
            <a:r>
              <a:rPr lang="uk-UA" sz="3200" b="1" dirty="0" smtClean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Зеландія – материкові острови 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4" name="AutoShape 4" descr="Гавайські острови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Chamber of Commerce Hawai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НОВА ЗЕЛАНД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980728"/>
            <a:ext cx="3989660" cy="541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Нова Зеландія проголосувала за нульовий рівень викидів вуглецю до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032" y="3783617"/>
            <a:ext cx="4394101" cy="261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Цікаві факти про Нову Зеландію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477" y="980728"/>
            <a:ext cx="4459213" cy="2752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8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1.infourok.ru/uploads/ex/12f6/00006115-29324107/hello_html_m703221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917339"/>
            <a:ext cx="7669361" cy="57520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Нова Зеландія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92280" y="1600200"/>
            <a:ext cx="159452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Що таке Нова Зеландія і чому в ній варто побува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8277225" cy="551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77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8088666"/>
              </p:ext>
            </p:extLst>
          </p:nvPr>
        </p:nvGraphicFramePr>
        <p:xfrm>
          <a:off x="214282" y="274320"/>
          <a:ext cx="8572560" cy="621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64"/>
                <a:gridCol w="3571900"/>
                <a:gridCol w="1428760"/>
                <a:gridCol w="1571636"/>
              </a:tblGrid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     План 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    Спільне 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Тихий океан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Атлантичний океан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Кліматичні пояси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Субарктичний, помірний північний і південний, субтропічний північний і південний, тропічний північний і південний, субекваторіальний північний і південний, екваторіальний, </a:t>
                      </a: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антарктичний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Типи атмосферної циркуляції</a:t>
                      </a:r>
                      <a:endParaRPr lang="ru-RU" sz="2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Західне перенесення, північно-східні і південно-східні пасати, північні і південні приполярні </a:t>
                      </a: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потоки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Закономірності властивостей вод 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schooled.ru/textbook/geography/7klas_3/7klas_3.files/image010.jpg"/>
          <p:cNvPicPr>
            <a:picLocks noChangeAspect="1" noChangeArrowheads="1"/>
          </p:cNvPicPr>
          <p:nvPr/>
        </p:nvPicPr>
        <p:blipFill rotWithShape="1">
          <a:blip r:embed="rId2"/>
          <a:srcRect l="1307" r="154"/>
          <a:stretch/>
        </p:blipFill>
        <p:spPr bwMode="auto">
          <a:xfrm>
            <a:off x="683568" y="1229134"/>
            <a:ext cx="7776864" cy="53559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5374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0005890"/>
              </p:ext>
            </p:extLst>
          </p:nvPr>
        </p:nvGraphicFramePr>
        <p:xfrm>
          <a:off x="179512" y="188640"/>
          <a:ext cx="8750207" cy="6355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2068"/>
                <a:gridCol w="3388018"/>
                <a:gridCol w="2068626"/>
                <a:gridCol w="2341495"/>
              </a:tblGrid>
              <a:tr h="7092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План 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    Спільне 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Тихий океан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Атлантичний океан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0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Течії 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Аналогічна схема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цикло-нальних 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і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антициклональ-них 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кругообігів: спільна течія Західних вітрів, з однаковими назвами (Північні і Південні пасатні, Міжпасатна), схожими  (Північно-Атлантична і Північно-Тихоокеанська) течії, решта – різні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назви, 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але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аналоги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Куросіо, Східно-Австралійська, Перуанська, Каліфорнійська,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Курило-Камчатська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Гольфстрім, Бразильська, Гвіанська, Бенгельська, Канарська,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Лабрадорська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714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Водні маси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Екваторіальні (+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25+28</a:t>
                      </a:r>
                      <a:r>
                        <a:rPr lang="uk-UA" sz="2000" b="1" baseline="30000" dirty="0" smtClean="0">
                          <a:latin typeface="Times New Roman"/>
                          <a:ea typeface="Times New Roman"/>
                          <a:cs typeface="Times New Roman"/>
                        </a:rPr>
                        <a:t>◦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33‰), 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тропічні (+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uk-UA" sz="2000" b="1" baseline="30000" dirty="0" smtClean="0">
                          <a:latin typeface="Times New Roman"/>
                          <a:ea typeface="Times New Roman"/>
                          <a:cs typeface="Times New Roman"/>
                        </a:rPr>
                        <a:t>◦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, &gt;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36‰), 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помірні (+10 +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uk-UA" sz="2000" b="1" baseline="30000" dirty="0" smtClean="0">
                          <a:latin typeface="Times New Roman"/>
                          <a:ea typeface="Times New Roman"/>
                          <a:cs typeface="Times New Roman"/>
                        </a:rPr>
                        <a:t>◦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34‰), 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полярні (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0-1,8</a:t>
                      </a:r>
                      <a:r>
                        <a:rPr lang="uk-UA" sz="2000" b="1" baseline="30000" dirty="0" smtClean="0">
                          <a:latin typeface="Times New Roman"/>
                          <a:ea typeface="Times New Roman"/>
                          <a:cs typeface="Times New Roman"/>
                        </a:rPr>
                        <a:t>◦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32‰)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Солоність внутрішніх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морів: 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як більша (Середземне море), так і менша (Чорне, Азовське, Балтійське)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Течії 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://ukrmap.su/images/g7b/oceans_files/image044.gif"/>
          <p:cNvPicPr>
            <a:picLocks noChangeAspect="1" noChangeArrowheads="1"/>
          </p:cNvPicPr>
          <p:nvPr/>
        </p:nvPicPr>
        <p:blipFill>
          <a:blip r:embed="rId2"/>
          <a:srcRect l="28955"/>
          <a:stretch>
            <a:fillRect/>
          </a:stretch>
        </p:blipFill>
        <p:spPr bwMode="auto">
          <a:xfrm>
            <a:off x="151585" y="1401857"/>
            <a:ext cx="5212503" cy="5052559"/>
          </a:xfrm>
          <a:prstGeom prst="rect">
            <a:avLst/>
          </a:prstGeom>
          <a:noFill/>
        </p:spPr>
      </p:pic>
      <p:sp>
        <p:nvSpPr>
          <p:cNvPr id="3" name="AutoShape 2" descr="43. Течії | Загальна географія, 6 кла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5" name="Picture 3" descr="C:\Users\Aj\Desktop\ДИСТАНЦІЙНЕ 2\7\Океани\image208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557" y="1401857"/>
            <a:ext cx="3456777" cy="502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0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Солоність вод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ttp://www.microbik.ru/dostb/%D0%9C%D0%B8%D1%80%D0%BE%D0%B2%D0%BE%D0%B9+%D0%BE%D0%BA%D0%B5%D0%B0%D0%BD+%D0%97%D0%B0%D0%B4%D0%B0%D1%87%D0%B8+%D0%BD%D0%B0+%D1%83%D1%80%D0%BE%D0%BAb/img7.jpg"/>
          <p:cNvPicPr>
            <a:picLocks noChangeAspect="1" noChangeArrowheads="1"/>
          </p:cNvPicPr>
          <p:nvPr/>
        </p:nvPicPr>
        <p:blipFill rotWithShape="1">
          <a:blip r:embed="rId2"/>
          <a:srcRect l="1905" t="5080" r="2143" b="9206"/>
          <a:stretch/>
        </p:blipFill>
        <p:spPr bwMode="auto">
          <a:xfrm>
            <a:off x="167343" y="692696"/>
            <a:ext cx="8773886" cy="58782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://ukrmap.su/images/g7a/Maps/r_20.jpg"/>
          <p:cNvPicPr>
            <a:picLocks noChangeAspect="1" noChangeArrowheads="1"/>
          </p:cNvPicPr>
          <p:nvPr/>
        </p:nvPicPr>
        <p:blipFill>
          <a:blip r:embed="rId2"/>
          <a:srcRect l="407" t="48693" r="67930" b="15798"/>
          <a:stretch>
            <a:fillRect/>
          </a:stretch>
        </p:blipFill>
        <p:spPr bwMode="auto">
          <a:xfrm>
            <a:off x="2428860" y="0"/>
            <a:ext cx="4572032" cy="70723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6717818"/>
              </p:ext>
            </p:extLst>
          </p:nvPr>
        </p:nvGraphicFramePr>
        <p:xfrm>
          <a:off x="395536" y="188641"/>
          <a:ext cx="8280920" cy="151216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304256"/>
                <a:gridCol w="3672408"/>
                <a:gridCol w="1296144"/>
                <a:gridCol w="1008112"/>
              </a:tblGrid>
              <a:tr h="15121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Кліматичні закономірності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тропічному поясі на заході океанів клімат тепліший, в помірному – навпаки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Picture 2" descr="http://schooled.ru/textbook/geography/7klas_2/7klas_2.files/image0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84" y="1844823"/>
            <a:ext cx="7605392" cy="49399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1592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Динаміка зміни температури вод  </a:t>
            </a:r>
            <a:b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 сезонами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j\Desktop\Ocean-temperatur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44" y="1500174"/>
            <a:ext cx="9075000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/>
          <a:p>
            <a:r>
              <a:rPr lang="uk-UA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Органічний </a:t>
            </a:r>
            <a:r>
              <a:rPr lang="uk-UA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світ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20482" name="Picture 2" descr="http://tihiy-ocean.tilza.pw/wp-content/uploads/2016/12/%D0%BE%D0%BA%D0%B5%D0%B0%D0%BD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770" y="692696"/>
            <a:ext cx="8496944" cy="58618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Географічне положення </a:t>
            </a:r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Тихого океану</a:t>
            </a:r>
            <a:endParaRPr lang="ru-RU" dirty="0"/>
          </a:p>
        </p:txBody>
      </p:sp>
      <p:pic>
        <p:nvPicPr>
          <p:cNvPr id="1026" name="Picture 2" descr="http://magspace.ru/uploads/2013/05/11/12792/magspace.ru_0_c148c_ca668e0f_XXL.jpg"/>
          <p:cNvPicPr>
            <a:picLocks noChangeAspect="1" noChangeArrowheads="1"/>
          </p:cNvPicPr>
          <p:nvPr/>
        </p:nvPicPr>
        <p:blipFill rotWithShape="1">
          <a:blip r:embed="rId2"/>
          <a:srcRect l="4762" t="3492" r="4167" b="3333"/>
          <a:stretch/>
        </p:blipFill>
        <p:spPr bwMode="auto">
          <a:xfrm>
            <a:off x="1187623" y="1435598"/>
            <a:ext cx="6768753" cy="5193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6082" name="Picture 2" descr="http://edufuture.biz/images/2/2c/As147.jpg"/>
          <p:cNvPicPr>
            <a:picLocks noChangeAspect="1" noChangeArrowheads="1"/>
          </p:cNvPicPr>
          <p:nvPr/>
        </p:nvPicPr>
        <p:blipFill rotWithShape="1">
          <a:blip r:embed="rId2"/>
          <a:srcRect l="1125" r="864" b="14498"/>
          <a:stretch/>
        </p:blipFill>
        <p:spPr bwMode="auto">
          <a:xfrm>
            <a:off x="251519" y="116633"/>
            <a:ext cx="8578283" cy="3154322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889623"/>
              </p:ext>
            </p:extLst>
          </p:nvPr>
        </p:nvGraphicFramePr>
        <p:xfrm>
          <a:off x="323528" y="3429000"/>
          <a:ext cx="8424936" cy="280831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728192"/>
                <a:gridCol w="4248472"/>
                <a:gridCol w="1152128"/>
                <a:gridCol w="1296144"/>
              </a:tblGrid>
              <a:tr h="28083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Органічний світ</a:t>
                      </a:r>
                      <a:endParaRPr lang="ru-RU" sz="2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закономірності поширення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видове </a:t>
                      </a:r>
                      <a:r>
                        <a:rPr lang="uk-UA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різноманіття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основна </a:t>
                      </a:r>
                      <a:r>
                        <a:rPr lang="uk-UA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маса організмів поширена до глибини 100 м;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шельф </a:t>
                      </a:r>
                      <a:r>
                        <a:rPr lang="uk-UA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найбільш густо заселений;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найбільш «рибні місця» </a:t>
                      </a:r>
                      <a:r>
                        <a:rPr lang="uk-UA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на зустрічі теплих і холодних течій;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виділяють </a:t>
                      </a:r>
                      <a:r>
                        <a:rPr lang="uk-UA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планктон, нектон і </a:t>
                      </a:r>
                      <a:r>
                        <a:rPr lang="uk-UA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бентос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100 000 </a:t>
                      </a: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видів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15 000 видів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7380835"/>
              </p:ext>
            </p:extLst>
          </p:nvPr>
        </p:nvGraphicFramePr>
        <p:xfrm>
          <a:off x="323528" y="404665"/>
          <a:ext cx="8424937" cy="295232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77249"/>
                <a:gridCol w="3539243"/>
                <a:gridCol w="1692682"/>
                <a:gridCol w="1715763"/>
              </a:tblGrid>
              <a:tr h="29523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Природні ресурси: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мінеральні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енергетичні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біологічні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А) Родовища нафти, газу, вугілля, залізної руди на шельфі;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Б) розсипи золота, олова, алмазів на шельфі;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В) сіль; 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Г) залізо марганцеві конкреції;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Енергія припливів і відпливів, течій, хвиль.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45 % вилову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35% вилову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Picture 4" descr="I-19-DELO-sol-f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570379"/>
            <a:ext cx="2846604" cy="212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8" t="1067" r="19467"/>
          <a:stretch>
            <a:fillRect/>
          </a:stretch>
        </p:blipFill>
        <p:spPr bwMode="auto">
          <a:xfrm>
            <a:off x="323529" y="3573018"/>
            <a:ext cx="216024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Картинки по запросу видобуток розсипів в морі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6" r="18602" b="32481"/>
          <a:stretch/>
        </p:blipFill>
        <p:spPr bwMode="auto">
          <a:xfrm>
            <a:off x="2843808" y="3551615"/>
            <a:ext cx="288032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52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 descr="http://ukrmap.su/images/g11a/Maps/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720" y="476672"/>
            <a:ext cx="8900793" cy="5976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659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Рибопромислов</a:t>
            </a:r>
            <a:r>
              <a:rPr lang="uk-UA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і райони 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0" name="Picture 2" descr="http://pres.in.ua/vcheni-pidrahuvali-sho-za-ostanni-55-tisyaelite-na-nashij-plan/img45.jpg"/>
          <p:cNvPicPr>
            <a:picLocks noChangeAspect="1" noChangeArrowheads="1"/>
          </p:cNvPicPr>
          <p:nvPr/>
        </p:nvPicPr>
        <p:blipFill rotWithShape="1">
          <a:blip r:embed="rId2"/>
          <a:srcRect l="1548" t="16349" r="1309" b="1904"/>
          <a:stretch/>
        </p:blipFill>
        <p:spPr bwMode="auto">
          <a:xfrm>
            <a:off x="141514" y="1121228"/>
            <a:ext cx="8882743" cy="5606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57, 58, 59, вивчити зміст таблиць, </a:t>
            </a:r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підготуватись до тестування</a:t>
            </a:r>
            <a:r>
              <a:rPr lang="uk-UA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8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9204213"/>
              </p:ext>
            </p:extLst>
          </p:nvPr>
        </p:nvGraphicFramePr>
        <p:xfrm>
          <a:off x="251520" y="188640"/>
          <a:ext cx="8712968" cy="602354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67484"/>
                <a:gridCol w="2685044"/>
                <a:gridCol w="1872208"/>
                <a:gridCol w="2088232"/>
              </a:tblGrid>
              <a:tr h="6400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Спільне 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Тихий океан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Атлантичний океан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00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Площа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179 млн. км</a:t>
                      </a:r>
                      <a:r>
                        <a:rPr lang="uk-UA" sz="2400" b="1" baseline="30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 млн. км</a:t>
                      </a:r>
                      <a:r>
                        <a:rPr lang="uk-UA" sz="2400" b="1" baseline="30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349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Положення відносно:</a:t>
                      </a:r>
                      <a:endParaRPr lang="ru-RU" sz="2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а) екватора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Перетинаються екватором</a:t>
                      </a:r>
                      <a:endParaRPr lang="ru-RU" sz="2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майже навпіл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681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б) тропіків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Перетинаються північним</a:t>
                      </a:r>
                      <a:endParaRPr lang="ru-RU" sz="2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 </a:t>
                      </a:r>
                      <a:r>
                        <a:rPr lang="uk-UA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південним</a:t>
                      </a:r>
                      <a:endParaRPr lang="ru-RU" sz="2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601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в) полярних кіл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Перетинаються </a:t>
                      </a:r>
                      <a:r>
                        <a:rPr lang="uk-UA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південним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Перетинається </a:t>
                      </a:r>
                      <a:r>
                        <a:rPr lang="uk-UA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північним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601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г) півкуль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Знаходяться в північній, південній, західній, </a:t>
                      </a:r>
                      <a:r>
                        <a:rPr lang="uk-UA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східній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Географічне положення </a:t>
            </a:r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Атлантичного</a:t>
            </a:r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океану</a:t>
            </a:r>
            <a:endParaRPr lang="ru-RU" sz="3200" dirty="0"/>
          </a:p>
        </p:txBody>
      </p:sp>
      <p:pic>
        <p:nvPicPr>
          <p:cNvPr id="1026" name="Picture 2" descr="C:\Users\Aj\Desktop\ДИСТАНЦІЙНЕ 2\7\Океани\2000px-Globe_Atlantic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96752"/>
            <a:ext cx="5461959" cy="549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1104914"/>
              </p:ext>
            </p:extLst>
          </p:nvPr>
        </p:nvGraphicFramePr>
        <p:xfrm>
          <a:off x="142844" y="142853"/>
          <a:ext cx="8858312" cy="637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7837"/>
                <a:gridCol w="3194801"/>
                <a:gridCol w="1670010"/>
                <a:gridCol w="2105664"/>
              </a:tblGrid>
              <a:tr h="4031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План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Спільне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Тихий океан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Атлантичний океан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906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д) материків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мивають 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по 5 материків, з них 4 спільних: Євразія, Північна і Південна Америка,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Антарктида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Австралія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Африка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53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є) частин світу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спільних: Америка, Антарктида,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Азія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4 частини світу: +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Австралія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5 частин світу: + Африка і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Європа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02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3.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Моря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25, всі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окраїнні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16, більшість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внутрішні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53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4. Глибини </a:t>
                      </a:r>
                      <a:endParaRPr lang="uk-UA" sz="20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) середні б)найбільші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уже 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схожі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3960 м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11022 м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3926 м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8742 м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33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5. Будова і рельєф дна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омірно 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широкий шельф, материковий схил, складне ложе з серединно-океанічними хребтами, улоговинами, горами, жолобами.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Рельєф дна</a:t>
            </a:r>
            <a:endParaRPr lang="ru-RU" dirty="0"/>
          </a:p>
        </p:txBody>
      </p:sp>
      <p:pic>
        <p:nvPicPr>
          <p:cNvPr id="25602" name="Picture 2" descr="http://schooled.ru/textbook/geography/6klas_2/6klas_2.files/image1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857430"/>
            <a:ext cx="8784976" cy="41838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://biblioclub.ru/services/fks.php?fks_action=get_file&amp;fks_flag=2&amp;fks_id=gorn_img_gopt1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88640"/>
            <a:ext cx="8748465" cy="65357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25878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Рельєф дна</a:t>
            </a:r>
            <a:endParaRPr lang="ru-RU" sz="3200" dirty="0"/>
          </a:p>
        </p:txBody>
      </p:sp>
      <p:pic>
        <p:nvPicPr>
          <p:cNvPr id="29698" name="Picture 2" descr="http://www.orangesmile.com/ru/foto/oceans/atlantic-oce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68632" y="742510"/>
            <a:ext cx="4509979" cy="5971474"/>
          </a:xfrm>
          <a:prstGeom prst="rect">
            <a:avLst/>
          </a:prstGeom>
          <a:noFill/>
        </p:spPr>
      </p:pic>
      <p:pic>
        <p:nvPicPr>
          <p:cNvPr id="4" name="Picture 2" descr="http://kopilova.ucoz.net/kartu/atlantichnij_okean.jpg"/>
          <p:cNvPicPr>
            <a:picLocks noChangeAspect="1" noChangeArrowheads="1"/>
          </p:cNvPicPr>
          <p:nvPr/>
        </p:nvPicPr>
        <p:blipFill rotWithShape="1">
          <a:blip r:embed="rId3" cstate="print"/>
          <a:srcRect l="2236" t="3375" r="5011" b="2005"/>
          <a:stretch/>
        </p:blipFill>
        <p:spPr bwMode="auto">
          <a:xfrm>
            <a:off x="217713" y="742510"/>
            <a:ext cx="4138263" cy="59714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625</Words>
  <Application>Microsoft Office PowerPoint</Application>
  <PresentationFormat>Экран (4:3)</PresentationFormat>
  <Paragraphs>186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Географічне положення Тихого і Атлантичного океанів. Острови в Тихому океані, їх походження і природні особливості. Рельєф дна. Клімат і води. Органічний світ і природні ресурси</vt:lpstr>
      <vt:lpstr>Презентация PowerPoint</vt:lpstr>
      <vt:lpstr>Географічне положення Тихого океану</vt:lpstr>
      <vt:lpstr>Презентация PowerPoint</vt:lpstr>
      <vt:lpstr>Географічне положення Атлантичного океану</vt:lpstr>
      <vt:lpstr>Презентация PowerPoint</vt:lpstr>
      <vt:lpstr>Рельєф дна</vt:lpstr>
      <vt:lpstr>Презентация PowerPoint</vt:lpstr>
      <vt:lpstr>Рельєф дна</vt:lpstr>
      <vt:lpstr>Тектонічні процеси </vt:lpstr>
      <vt:lpstr>Презентация PowerPoint</vt:lpstr>
      <vt:lpstr>Океанія. Атол </vt:lpstr>
      <vt:lpstr>Атол – кораловий острів </vt:lpstr>
      <vt:lpstr>Утворення атолу </vt:lpstr>
      <vt:lpstr>Атол </vt:lpstr>
      <vt:lpstr>Гавайські острови – вулканічні </vt:lpstr>
      <vt:lpstr>Кілауеа </vt:lpstr>
      <vt:lpstr>Гавайські острови</vt:lpstr>
      <vt:lpstr>Нова Зеландія – материкові острови </vt:lpstr>
      <vt:lpstr>Нова Зеландія </vt:lpstr>
      <vt:lpstr>Презентация PowerPoint</vt:lpstr>
      <vt:lpstr>Закономірності властивостей вод </vt:lpstr>
      <vt:lpstr>Презентация PowerPoint</vt:lpstr>
      <vt:lpstr>Течії </vt:lpstr>
      <vt:lpstr>Солоність вод</vt:lpstr>
      <vt:lpstr>Презентация PowerPoint</vt:lpstr>
      <vt:lpstr>Презентация PowerPoint</vt:lpstr>
      <vt:lpstr>Динаміка зміни температури вод   за сезонами</vt:lpstr>
      <vt:lpstr>Органічний світ</vt:lpstr>
      <vt:lpstr>Презентация PowerPoint</vt:lpstr>
      <vt:lpstr>Презентация PowerPoint</vt:lpstr>
      <vt:lpstr>Презентация PowerPoint</vt:lpstr>
      <vt:lpstr>Рибопромислові райони 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Тихий і Атлантичний океани.                   Географічне положення.                           Будова та рельєф дна.особливості Клімат і води.</dc:title>
  <dc:creator>Aj</dc:creator>
  <cp:lastModifiedBy>Aj</cp:lastModifiedBy>
  <cp:revision>98</cp:revision>
  <dcterms:created xsi:type="dcterms:W3CDTF">2017-04-16T15:09:49Z</dcterms:created>
  <dcterms:modified xsi:type="dcterms:W3CDTF">2020-04-28T06:52:25Z</dcterms:modified>
</cp:coreProperties>
</file>