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1" r:id="rId4"/>
    <p:sldId id="257" r:id="rId5"/>
    <p:sldId id="260" r:id="rId6"/>
    <p:sldId id="262" r:id="rId7"/>
    <p:sldId id="263" r:id="rId8"/>
    <p:sldId id="264" r:id="rId9"/>
    <p:sldId id="259" r:id="rId10"/>
    <p:sldId id="266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3816423"/>
          </a:xfrm>
        </p:spPr>
        <p:txBody>
          <a:bodyPr>
            <a:normAutofit fontScale="90000"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Транспорт, його роль у національній економіці та формуванні світового господарства. Види транспорту, їхні переваги й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76056" y="5013176"/>
            <a:ext cx="2952328" cy="625624"/>
          </a:xfrm>
        </p:spPr>
        <p:txBody>
          <a:bodyPr/>
          <a:lstStyle/>
          <a:p>
            <a:r>
              <a:rPr lang="ru-RU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Бартош</a:t>
            </a:r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Є.М.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992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01921"/>
          </a:xfrm>
        </p:spPr>
        <p:txBody>
          <a:bodyPr/>
          <a:lstStyle/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Транспортний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вузол – Київ 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75102"/>
            <a:ext cx="7560840" cy="5492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4526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§38, вивчити структуру транспорту, недоліки і переваги видів.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6627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0072" y="274638"/>
            <a:ext cx="3466728" cy="2725164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види послуг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140968"/>
            <a:ext cx="8701752" cy="3447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 descr="images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260648"/>
            <a:ext cx="4192607" cy="2739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393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568952" cy="864096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Ринок послуг та їх функціональна структура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Картинки по запросу сучасні тенденції розвитку сфери послуг"/>
          <p:cNvPicPr>
            <a:picLocks noChangeAspect="1" noChangeArrowheads="1"/>
          </p:cNvPicPr>
          <p:nvPr/>
        </p:nvPicPr>
        <p:blipFill>
          <a:blip r:embed="rId2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52736"/>
            <a:ext cx="8690722" cy="4091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Содержимое 3" descr="Без названия (1)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275856" y="4725144"/>
            <a:ext cx="2304256" cy="1557911"/>
          </a:xfrm>
        </p:spPr>
      </p:pic>
      <p:pic>
        <p:nvPicPr>
          <p:cNvPr id="6" name="Рисунок 5" descr="Без названия (4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925" y="4797152"/>
            <a:ext cx="1571636" cy="1485903"/>
          </a:xfrm>
          <a:prstGeom prst="rect">
            <a:avLst/>
          </a:prstGeom>
        </p:spPr>
      </p:pic>
      <p:pic>
        <p:nvPicPr>
          <p:cNvPr id="7" name="Рисунок 6" descr="images (12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6256" y="4651550"/>
            <a:ext cx="2036967" cy="1649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425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519" y="583593"/>
            <a:ext cx="8554953" cy="2802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 descr="images (29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8009" y="4132302"/>
            <a:ext cx="2052144" cy="1439564"/>
          </a:xfrm>
          <a:prstGeom prst="rect">
            <a:avLst/>
          </a:prstGeom>
        </p:spPr>
      </p:pic>
      <p:pic>
        <p:nvPicPr>
          <p:cNvPr id="6" name="Рисунок 5" descr="Без названия (2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5073" y="4158755"/>
            <a:ext cx="1822669" cy="1439032"/>
          </a:xfrm>
          <a:prstGeom prst="rect">
            <a:avLst/>
          </a:prstGeom>
        </p:spPr>
      </p:pic>
      <p:pic>
        <p:nvPicPr>
          <p:cNvPr id="7" name="Рисунок 6" descr="images (13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73" y="4158755"/>
            <a:ext cx="1985543" cy="1430485"/>
          </a:xfrm>
          <a:prstGeom prst="rect">
            <a:avLst/>
          </a:prstGeom>
        </p:spPr>
      </p:pic>
      <p:pic>
        <p:nvPicPr>
          <p:cNvPr id="8" name="Рисунок 7" descr="464332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819909" y="4132301"/>
            <a:ext cx="2291687" cy="1446385"/>
          </a:xfrm>
          <a:prstGeom prst="rect">
            <a:avLst/>
          </a:prstGeom>
        </p:spPr>
      </p:pic>
      <p:pic>
        <p:nvPicPr>
          <p:cNvPr id="9" name="Рисунок 8" descr="Без названия (6)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96135" y="4132302"/>
            <a:ext cx="1612631" cy="1439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054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6016" y="274638"/>
            <a:ext cx="3970784" cy="1143000"/>
          </a:xfrm>
        </p:spPr>
        <p:txBody>
          <a:bodyPr>
            <a:normAutofit/>
          </a:bodyPr>
          <a:lstStyle/>
          <a:p>
            <a:pPr lvl="0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Показники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2780928"/>
            <a:ext cx="8219256" cy="3849291"/>
          </a:xfrm>
        </p:spPr>
        <p:txBody>
          <a:bodyPr>
            <a:normAutofit lnSpcReduction="10000"/>
          </a:bodyPr>
          <a:lstStyle/>
          <a:p>
            <a:pPr lvl="0"/>
            <a:r>
              <a:rPr lang="uk-UA" b="1" dirty="0">
                <a:latin typeface="Times New Roman" pitchFamily="18" charset="0"/>
                <a:cs typeface="Times New Roman" pitchFamily="18" charset="0"/>
              </a:rPr>
              <a:t>обсяг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перевезень (тонн або осіб)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b="1" dirty="0">
                <a:latin typeface="Times New Roman" pitchFamily="18" charset="0"/>
                <a:cs typeface="Times New Roman" pitchFamily="18" charset="0"/>
              </a:rPr>
              <a:t>вантажообіг (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тонно-кілометри)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b="1" dirty="0">
                <a:latin typeface="Times New Roman" pitchFamily="18" charset="0"/>
                <a:cs typeface="Times New Roman" pitchFamily="18" charset="0"/>
              </a:rPr>
              <a:t>пасажирообіг (пас.-км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b="1" dirty="0">
                <a:latin typeface="Times New Roman" pitchFamily="18" charset="0"/>
                <a:cs typeface="Times New Roman" pitchFamily="18" charset="0"/>
              </a:rPr>
              <a:t>густота транспортної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інфраструктури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b="1" dirty="0">
                <a:latin typeface="Times New Roman" pitchFamily="18" charset="0"/>
                <a:cs typeface="Times New Roman" pitchFamily="18" charset="0"/>
              </a:rPr>
              <a:t>собівартість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перевезень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b="1" dirty="0">
                <a:latin typeface="Times New Roman" pitchFamily="18" charset="0"/>
                <a:cs typeface="Times New Roman" pitchFamily="18" charset="0"/>
              </a:rPr>
              <a:t>швидкість,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маневреність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b="1" dirty="0">
                <a:latin typeface="Times New Roman" pitchFamily="18" charset="0"/>
                <a:cs typeface="Times New Roman" pitchFamily="18" charset="0"/>
              </a:rPr>
              <a:t>залежність від природних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умов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88640"/>
            <a:ext cx="3528392" cy="2241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4117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Види транспорту, їхні переваги й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 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9080379"/>
              </p:ext>
            </p:extLst>
          </p:nvPr>
        </p:nvGraphicFramePr>
        <p:xfrm>
          <a:off x="179512" y="1772816"/>
          <a:ext cx="8640960" cy="468052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992038"/>
                <a:gridCol w="3324461"/>
                <a:gridCol w="3324461"/>
              </a:tblGrid>
              <a:tr h="10981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 транспорту</a:t>
                      </a:r>
                      <a:endParaRPr lang="ru-RU" sz="28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Переваги</a:t>
                      </a:r>
                      <a:endParaRPr lang="ru-RU" sz="28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Недоліки</a:t>
                      </a:r>
                      <a:endParaRPr lang="ru-RU" sz="28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5823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8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залізнич-ний</a:t>
                      </a:r>
                      <a:endParaRPr lang="ru-RU" sz="28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8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незалежність від погоди, терміновість доставки,</a:t>
                      </a:r>
                      <a:endParaRPr lang="ru-RU" sz="28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масовість перевезень, низька собівартість перевезень</a:t>
                      </a:r>
                      <a:endParaRPr lang="ru-RU" sz="28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висока вартість будівництва, невелика швидкість </a:t>
                      </a:r>
                      <a:endParaRPr lang="ru-RU" sz="28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0610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5698652"/>
              </p:ext>
            </p:extLst>
          </p:nvPr>
        </p:nvGraphicFramePr>
        <p:xfrm>
          <a:off x="323528" y="476672"/>
          <a:ext cx="8568951" cy="585216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975437"/>
                <a:gridCol w="3296757"/>
                <a:gridCol w="3296757"/>
              </a:tblGrid>
              <a:tr h="4320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 транспорту</a:t>
                      </a:r>
                      <a:endParaRPr lang="ru-RU" sz="2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Переваги</a:t>
                      </a:r>
                      <a:endParaRPr lang="ru-RU" sz="24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Недоліки</a:t>
                      </a:r>
                      <a:endParaRPr lang="ru-RU" sz="24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8640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автомобіль-ний</a:t>
                      </a:r>
                      <a:endParaRPr lang="ru-RU" sz="2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висока швидкість та маневреність</a:t>
                      </a:r>
                      <a:endParaRPr lang="ru-RU" sz="2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залежність від погоди, висока собівартість перевезень</a:t>
                      </a:r>
                      <a:endParaRPr lang="ru-RU" sz="2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0243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трубопровід-ний</a:t>
                      </a:r>
                      <a:endParaRPr lang="ru-RU" sz="2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швидке будівництво, найнижча собівартість перевезень, мінімальні втрати, незначний персонал, найкоротша відстань, висока продуктивність праці, безперервність, екологічна безпечність</a:t>
                      </a:r>
                      <a:endParaRPr lang="ru-RU" sz="2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2311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7254615"/>
              </p:ext>
            </p:extLst>
          </p:nvPr>
        </p:nvGraphicFramePr>
        <p:xfrm>
          <a:off x="323528" y="260648"/>
          <a:ext cx="8424935" cy="621792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800200"/>
                <a:gridCol w="3168352"/>
                <a:gridCol w="3456383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 транспорту</a:t>
                      </a:r>
                      <a:endParaRPr lang="ru-RU" sz="2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Переваги</a:t>
                      </a:r>
                      <a:endParaRPr lang="ru-RU" sz="24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Недоліки</a:t>
                      </a:r>
                      <a:endParaRPr lang="ru-RU" sz="24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морський</a:t>
                      </a:r>
                      <a:endParaRPr lang="ru-RU" sz="24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низька собівартість, природні шляхи, велика вантажопідйомність</a:t>
                      </a:r>
                      <a:endParaRPr lang="ru-RU" sz="2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низька швидкість</a:t>
                      </a:r>
                      <a:endParaRPr lang="ru-RU" sz="24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річковий</a:t>
                      </a:r>
                      <a:endParaRPr lang="ru-RU" sz="2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низька собівартість, природні шляхи</a:t>
                      </a:r>
                      <a:endParaRPr lang="ru-RU" sz="2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низька швидкість, невідповідність напрямів потребам</a:t>
                      </a:r>
                      <a:endParaRPr lang="ru-RU" sz="24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повітряний</a:t>
                      </a:r>
                      <a:endParaRPr lang="ru-RU" sz="24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4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висока швидкість</a:t>
                      </a:r>
                      <a:endParaRPr lang="ru-RU" sz="2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висока собівартість перевезень, висока вартість будівництва інфраструктури та рухомого складу, великі капіталовкладення, кваліфікований персонал</a:t>
                      </a:r>
                      <a:endParaRPr lang="ru-RU" sz="2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8960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Транспортний вузол – Бахмач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Aj\Desktop\ФК Скр\Screenshot_2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77"/>
          <a:stretch/>
        </p:blipFill>
        <p:spPr bwMode="auto">
          <a:xfrm>
            <a:off x="229027" y="1284249"/>
            <a:ext cx="8651737" cy="5325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03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203</Words>
  <Application>Microsoft Office PowerPoint</Application>
  <PresentationFormat>Экран (4:3)</PresentationFormat>
  <Paragraphs>51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Транспорт, його роль у національній економіці та формуванні світового господарства. Види транспорту, їхні переваги й недоліки</vt:lpstr>
      <vt:lpstr>Основні види послуг </vt:lpstr>
      <vt:lpstr>Ринок послуг та їх функціональна структура </vt:lpstr>
      <vt:lpstr>Презентация PowerPoint</vt:lpstr>
      <vt:lpstr>Показники</vt:lpstr>
      <vt:lpstr>Види транспорту, їхні переваги й недоліки </vt:lpstr>
      <vt:lpstr>Презентация PowerPoint</vt:lpstr>
      <vt:lpstr>Презентация PowerPoint</vt:lpstr>
      <vt:lpstr>Транспортний вузол – Бахмач </vt:lpstr>
      <vt:lpstr>Транспортний вузол – Київ </vt:lpstr>
      <vt:lpstr>Домашнє завдання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Aj</dc:creator>
  <cp:lastModifiedBy>Aj</cp:lastModifiedBy>
  <cp:revision>23</cp:revision>
  <dcterms:created xsi:type="dcterms:W3CDTF">2020-04-17T10:36:43Z</dcterms:created>
  <dcterms:modified xsi:type="dcterms:W3CDTF">2020-04-20T21:33:22Z</dcterms:modified>
</cp:coreProperties>
</file>