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5" r:id="rId3"/>
    <p:sldId id="296" r:id="rId4"/>
    <p:sldId id="282" r:id="rId5"/>
    <p:sldId id="280" r:id="rId6"/>
    <p:sldId id="298" r:id="rId7"/>
    <p:sldId id="257" r:id="rId8"/>
    <p:sldId id="271" r:id="rId9"/>
    <p:sldId id="278" r:id="rId10"/>
    <p:sldId id="258" r:id="rId11"/>
    <p:sldId id="273" r:id="rId12"/>
    <p:sldId id="269" r:id="rId13"/>
    <p:sldId id="268" r:id="rId14"/>
    <p:sldId id="283" r:id="rId15"/>
    <p:sldId id="279" r:id="rId16"/>
    <p:sldId id="272" r:id="rId17"/>
    <p:sldId id="292" r:id="rId18"/>
    <p:sldId id="267" r:id="rId19"/>
    <p:sldId id="293" r:id="rId20"/>
    <p:sldId id="263" r:id="rId21"/>
    <p:sldId id="260" r:id="rId22"/>
    <p:sldId id="264" r:id="rId23"/>
    <p:sldId id="289" r:id="rId24"/>
    <p:sldId id="290" r:id="rId25"/>
    <p:sldId id="262" r:id="rId26"/>
    <p:sldId id="266" r:id="rId27"/>
    <p:sldId id="261" r:id="rId28"/>
    <p:sldId id="286" r:id="rId29"/>
    <p:sldId id="276" r:id="rId30"/>
    <p:sldId id="277" r:id="rId31"/>
    <p:sldId id="274" r:id="rId32"/>
    <p:sldId id="275" r:id="rId33"/>
    <p:sldId id="299" r:id="rId34"/>
    <p:sldId id="300" r:id="rId35"/>
    <p:sldId id="297" r:id="rId3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28694" y="2204864"/>
            <a:ext cx="7772400" cy="1470025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Тундра та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лісотундра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Євразії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88024" y="4725144"/>
            <a:ext cx="3981148" cy="936104"/>
          </a:xfrm>
        </p:spPr>
        <p:txBody>
          <a:bodyPr/>
          <a:lstStyle/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Бартош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Є.М.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Картинки по запросу характерный тип растительности на территории тундры"/>
          <p:cNvPicPr>
            <a:picLocks noChangeAspect="1" noChangeArrowheads="1"/>
          </p:cNvPicPr>
          <p:nvPr/>
        </p:nvPicPr>
        <p:blipFill>
          <a:blip r:embed="rId2"/>
          <a:srcRect l="41489" b="76064"/>
          <a:stretch>
            <a:fillRect/>
          </a:stretch>
        </p:blipFill>
        <p:spPr bwMode="auto">
          <a:xfrm>
            <a:off x="1403648" y="764704"/>
            <a:ext cx="6222492" cy="12727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/>
          <a:lstStyle/>
          <a:p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рослинності переважають мохи, лишайники та карликові форми дерев</a:t>
            </a:r>
            <a:endParaRPr lang="ru-RU" dirty="0"/>
          </a:p>
        </p:txBody>
      </p:sp>
      <p:pic>
        <p:nvPicPr>
          <p:cNvPr id="13314" name="Picture 2" descr="Картинки по запросу тундра росс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99592" y="1558754"/>
            <a:ext cx="7416824" cy="494454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/>
          <a:p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Лишайниково-чагарникова тундра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22" name="Picture 2" descr="Картинки по запросу тундра росс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7544" y="1412775"/>
            <a:ext cx="8191176" cy="49846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solidFill>
            <a:schemeClr val="bg1">
              <a:lumMod val="85000"/>
              <a:lumOff val="15000"/>
            </a:schemeClr>
          </a:solidFill>
        </p:spPr>
        <p:txBody>
          <a:bodyPr/>
          <a:lstStyle/>
          <a:p>
            <a:pPr eaLnBrk="1" hangingPunct="1"/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Однак ягід улітку багато!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7" name="Picture 4" descr="лишайниково-чагарников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028700"/>
            <a:ext cx="7772400" cy="582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5724128" y="404664"/>
            <a:ext cx="3169505" cy="120392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/>
          <a:p>
            <a:pPr eaLnBrk="1" hangingPunct="1"/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Карликова береза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1" name="Picture 4"/>
          <p:cNvPicPr>
            <a:picLocks noChangeAspect="1" noChangeArrowheads="1"/>
          </p:cNvPicPr>
          <p:nvPr/>
        </p:nvPicPr>
        <p:blipFill rotWithShape="1">
          <a:blip r:embed="rId2"/>
          <a:srcRect t="5141"/>
          <a:stretch/>
        </p:blipFill>
        <p:spPr bwMode="auto">
          <a:xfrm>
            <a:off x="228600" y="404665"/>
            <a:ext cx="5279504" cy="6062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24128" y="1772816"/>
            <a:ext cx="3169505" cy="4694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08"/>
            <a:ext cx="8229600" cy="1125963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/>
          <a:p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Полярна верба – теж карликових розмірів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62" name="Picture 2" descr="Картинки по запросу характерный тип растительности на территории тундр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560" y="1153672"/>
            <a:ext cx="7920880" cy="5509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147248" cy="1006424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Autofit/>
          </a:bodyPr>
          <a:lstStyle/>
          <a:p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звичайному лісі гриби ростуть під деревами, а в тундрі – навпаки!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6866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7544" y="1219067"/>
            <a:ext cx="8136904" cy="54246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/>
          <a:p>
            <a:r>
              <a:rPr lang="uk-UA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Чагарничкова</a:t>
            </a:r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тундра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9698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52846" y="1628800"/>
            <a:ext cx="6814994" cy="45605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14876" y="428604"/>
            <a:ext cx="4286280" cy="6024732"/>
          </a:xfrm>
          <a:solidFill>
            <a:srgbClr val="002060"/>
          </a:solidFill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uk-UA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Рослинність тундри</a:t>
            </a:r>
          </a:p>
          <a:p>
            <a:pPr marL="514350" indent="-514350">
              <a:buAutoNum type="arabicPeriod"/>
            </a:pPr>
            <a:r>
              <a:rPr lang="uk-UA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Лохина</a:t>
            </a:r>
          </a:p>
          <a:p>
            <a:pPr marL="514350" indent="-514350">
              <a:buAutoNum type="arabicPeriod"/>
            </a:pPr>
            <a:r>
              <a:rPr lang="uk-UA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Журавлина</a:t>
            </a:r>
          </a:p>
          <a:p>
            <a:pPr marL="514350" indent="-514350">
              <a:buAutoNum type="arabicPeriod"/>
            </a:pPr>
            <a:r>
              <a:rPr lang="uk-UA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Вороніка</a:t>
            </a:r>
            <a:endParaRPr lang="uk-UA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r>
              <a:rPr lang="uk-UA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Морошка</a:t>
            </a:r>
          </a:p>
          <a:p>
            <a:pPr marL="514350" indent="-514350">
              <a:buAutoNum type="arabicPeriod"/>
            </a:pPr>
            <a:r>
              <a:rPr lang="uk-UA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Ллойдія</a:t>
            </a:r>
            <a:endParaRPr lang="uk-UA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r>
              <a:rPr lang="uk-UA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Цибуля </a:t>
            </a:r>
            <a:r>
              <a:rPr lang="uk-UA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скорода</a:t>
            </a:r>
            <a:endParaRPr lang="uk-UA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r>
              <a:rPr lang="uk-UA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Княженіка</a:t>
            </a:r>
            <a:r>
              <a:rPr lang="uk-UA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(північна малина)</a:t>
            </a:r>
          </a:p>
          <a:p>
            <a:pPr marL="514350" indent="-514350">
              <a:buAutoNum type="arabicPeriod"/>
            </a:pPr>
            <a:r>
              <a:rPr lang="uk-UA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Пушиця</a:t>
            </a:r>
            <a:endParaRPr lang="uk-UA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r>
              <a:rPr lang="uk-UA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Осока </a:t>
            </a:r>
            <a:r>
              <a:rPr lang="uk-UA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мечелиста</a:t>
            </a:r>
            <a:endParaRPr lang="uk-UA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r>
              <a:rPr lang="uk-UA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Берізка карликова</a:t>
            </a:r>
          </a:p>
          <a:p>
            <a:pPr marL="514350" indent="-514350">
              <a:buAutoNum type="arabicPeriod"/>
            </a:pPr>
            <a:r>
              <a:rPr lang="uk-UA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Верба </a:t>
            </a:r>
            <a:r>
              <a:rPr lang="uk-UA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клинолиста</a:t>
            </a:r>
            <a:r>
              <a:rPr lang="uk-UA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dirty="0" smtClean="0"/>
          </a:p>
          <a:p>
            <a:pPr marL="514350" indent="-514350">
              <a:buAutoNum type="arabicPeriod"/>
            </a:pPr>
            <a:endParaRPr lang="uk-UA" dirty="0" smtClean="0"/>
          </a:p>
          <a:p>
            <a:pPr marL="514350" indent="-514350">
              <a:buAutoNum type="arabicPeriod"/>
            </a:pPr>
            <a:endParaRPr lang="uk-UA" dirty="0" smtClean="0"/>
          </a:p>
          <a:p>
            <a:pPr marL="514350" indent="-514350">
              <a:buAutoNum type="arabicPeriod"/>
            </a:pPr>
            <a:endParaRPr lang="ru-RU" dirty="0"/>
          </a:p>
        </p:txBody>
      </p:sp>
      <p:pic>
        <p:nvPicPr>
          <p:cNvPr id="4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 l="3091" t="17857" r="49519" b="2472"/>
          <a:stretch>
            <a:fillRect/>
          </a:stretch>
        </p:blipFill>
        <p:spPr bwMode="auto">
          <a:xfrm>
            <a:off x="130527" y="428604"/>
            <a:ext cx="4532618" cy="60247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066800"/>
          </a:xfrm>
          <a:solidFill>
            <a:srgbClr val="002060"/>
          </a:solidFill>
        </p:spPr>
        <p:txBody>
          <a:bodyPr>
            <a:normAutofit/>
          </a:bodyPr>
          <a:lstStyle/>
          <a:p>
            <a:pPr eaLnBrk="1" hangingPunct="1"/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Ягель – «оленячий мох» </a:t>
            </a:r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15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87624" y="1105886"/>
            <a:ext cx="6983660" cy="52377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Північний олень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severniy_ole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3568" y="1330600"/>
            <a:ext cx="7776864" cy="517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31072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60848"/>
            <a:ext cx="8229600" cy="1296144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/>
          <a:p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Географічне </a:t>
            </a:r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 – узбережжя </a:t>
            </a:r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Північного Льодовитого </a:t>
            </a:r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океану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56992"/>
            <a:ext cx="8229600" cy="309634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Клімат </a:t>
            </a:r>
            <a:endParaRPr lang="uk-UA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°С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січня -25 … -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40°С</a:t>
            </a: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Т°С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липня +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 … +12°С </a:t>
            </a: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ічна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 опадів 200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мм</a:t>
            </a: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західній Євразії клімат тундри під впливом моря більш м'який, на сході різкоконтинентальний!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Картинки по запросу тундра"/>
          <p:cNvPicPr>
            <a:picLocks noChangeAspect="1" noChangeArrowheads="1"/>
          </p:cNvPicPr>
          <p:nvPr/>
        </p:nvPicPr>
        <p:blipFill>
          <a:blip r:embed="rId2"/>
          <a:srcRect l="32212" r="13335" b="78266"/>
          <a:stretch>
            <a:fillRect/>
          </a:stretch>
        </p:blipFill>
        <p:spPr bwMode="auto">
          <a:xfrm>
            <a:off x="395536" y="404664"/>
            <a:ext cx="8424936" cy="1431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67490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259632" y="332656"/>
            <a:ext cx="6840760" cy="1282154"/>
          </a:xfrm>
          <a:solidFill>
            <a:srgbClr val="002060"/>
          </a:solidFill>
        </p:spPr>
        <p:txBody>
          <a:bodyPr>
            <a:normAutofit/>
          </a:bodyPr>
          <a:lstStyle/>
          <a:p>
            <a:pPr eaLnBrk="1" hangingPunct="1"/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оленів полюють зграї полярних вовків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0" name="Picture 2" descr="Картинки по запросу Полярний вовк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19244" y="1772816"/>
            <a:ext cx="5409667" cy="44142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>
            <a:noAutofit/>
          </a:bodyPr>
          <a:lstStyle/>
          <a:p>
            <a:pPr eaLnBrk="1" hangingPunct="1"/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Найкраще пристосована до умов півночі тварина – вівцебик </a:t>
            </a:r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507" name="Picture 3" descr="Ovibos_moschatus_summe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0200" y="1524000"/>
            <a:ext cx="5762625" cy="438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  <a:solidFill>
            <a:srgbClr val="002060"/>
          </a:solidFill>
        </p:spPr>
        <p:txBody>
          <a:bodyPr>
            <a:normAutofit/>
          </a:bodyPr>
          <a:lstStyle/>
          <a:p>
            <a:pPr eaLnBrk="1" hangingPunct="1"/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Перелітні птахи </a:t>
            </a:r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411" name="Picture 4" descr="232f4e7171b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536" y="1145684"/>
            <a:ext cx="8092008" cy="5234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Лебідь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7106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560" y="1268760"/>
            <a:ext cx="7958688" cy="54384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61340" y="476672"/>
            <a:ext cx="6287457" cy="706090"/>
          </a:xfrm>
          <a:solidFill>
            <a:srgbClr val="002060"/>
          </a:solidFill>
        </p:spPr>
        <p:txBody>
          <a:bodyPr>
            <a:normAutofit fontScale="90000"/>
          </a:bodyPr>
          <a:lstStyle/>
          <a:p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Кулик</a:t>
            </a:r>
            <a:r>
              <a:rPr lang="uk-UA" dirty="0" smtClean="0"/>
              <a:t> </a:t>
            </a:r>
            <a:endParaRPr lang="ru-RU" dirty="0"/>
          </a:p>
        </p:txBody>
      </p:sp>
      <p:pic>
        <p:nvPicPr>
          <p:cNvPr id="48130" name="Picture 2" descr="Картинки по запросу характерный тип животного мира на территории тундры"/>
          <p:cNvPicPr>
            <a:picLocks noChangeAspect="1" noChangeArrowheads="1"/>
          </p:cNvPicPr>
          <p:nvPr/>
        </p:nvPicPr>
        <p:blipFill rotWithShape="1">
          <a:blip r:embed="rId2"/>
          <a:srcRect l="18506"/>
          <a:stretch/>
        </p:blipFill>
        <p:spPr bwMode="auto">
          <a:xfrm>
            <a:off x="1540755" y="1337289"/>
            <a:ext cx="6287457" cy="52482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187624" y="116632"/>
            <a:ext cx="6598226" cy="850106"/>
          </a:xfrm>
          <a:solidFill>
            <a:srgbClr val="002060"/>
          </a:solidFill>
        </p:spPr>
        <p:txBody>
          <a:bodyPr>
            <a:normAutofit/>
          </a:bodyPr>
          <a:lstStyle/>
          <a:p>
            <a:pPr eaLnBrk="1" hangingPunct="1"/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Песець </a:t>
            </a:r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87624" y="1124744"/>
            <a:ext cx="6598226" cy="55981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5143503" y="261238"/>
            <a:ext cx="3817429" cy="1727601"/>
          </a:xfrm>
          <a:solidFill>
            <a:srgbClr val="002060"/>
          </a:solidFill>
        </p:spPr>
        <p:txBody>
          <a:bodyPr>
            <a:normAutofit fontScale="90000"/>
          </a:bodyPr>
          <a:lstStyle/>
          <a:p>
            <a:pPr eaLnBrk="1" hangingPunct="1"/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Полярна сова знаходить здобич і взимку </a:t>
            </a:r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39" name="Picture 4" descr="2_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9395" y="219675"/>
            <a:ext cx="4698094" cy="2362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2" descr="Картинки по запросу полярна сова євразії"/>
          <p:cNvPicPr>
            <a:picLocks noChangeAspect="1" noChangeArrowheads="1"/>
          </p:cNvPicPr>
          <p:nvPr/>
        </p:nvPicPr>
        <p:blipFill>
          <a:blip r:embed="rId3"/>
          <a:srcRect l="10448" t="4478"/>
          <a:stretch>
            <a:fillRect/>
          </a:stretch>
        </p:blipFill>
        <p:spPr bwMode="auto">
          <a:xfrm>
            <a:off x="5158490" y="2120420"/>
            <a:ext cx="3817429" cy="4071926"/>
          </a:xfrm>
          <a:prstGeom prst="rect">
            <a:avLst/>
          </a:prstGeom>
          <a:noFill/>
        </p:spPr>
      </p:pic>
      <p:pic>
        <p:nvPicPr>
          <p:cNvPr id="17412" name="Picture 4" descr="Картинки по запросу полярна сова євразії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8772" y="2851496"/>
            <a:ext cx="4728717" cy="33445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644008" y="274637"/>
            <a:ext cx="4042792" cy="2309097"/>
          </a:xfrm>
          <a:solidFill>
            <a:srgbClr val="002060"/>
          </a:solidFill>
        </p:spPr>
        <p:txBody>
          <a:bodyPr>
            <a:noAutofit/>
          </a:bodyPr>
          <a:lstStyle/>
          <a:p>
            <a:pPr eaLnBrk="1" hangingPunct="1"/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Лемінг – полярний гризун </a:t>
            </a:r>
            <a:b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аєць </a:t>
            </a:r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484" name="Picture 5"/>
          <p:cNvPicPr>
            <a:picLocks noChangeAspect="1" noChangeArrowheads="1"/>
          </p:cNvPicPr>
          <p:nvPr/>
        </p:nvPicPr>
        <p:blipFill rotWithShape="1">
          <a:blip r:embed="rId2"/>
          <a:srcRect l="1" t="14006" r="35212" b="13080"/>
          <a:stretch/>
        </p:blipFill>
        <p:spPr bwMode="auto">
          <a:xfrm>
            <a:off x="192540" y="3590222"/>
            <a:ext cx="3756006" cy="3034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6"/>
          <p:cNvPicPr>
            <a:picLocks noChangeAspect="1" noChangeArrowheads="1"/>
          </p:cNvPicPr>
          <p:nvPr/>
        </p:nvPicPr>
        <p:blipFill rotWithShape="1">
          <a:blip r:embed="rId3"/>
          <a:srcRect r="4867"/>
          <a:stretch/>
        </p:blipFill>
        <p:spPr bwMode="auto">
          <a:xfrm>
            <a:off x="251520" y="260648"/>
            <a:ext cx="3697025" cy="307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Похожее изображение"/>
          <p:cNvPicPr>
            <a:picLocks noChangeAspect="1" noChangeArrowheads="1"/>
          </p:cNvPicPr>
          <p:nvPr/>
        </p:nvPicPr>
        <p:blipFill rotWithShape="1">
          <a:blip r:embed="rId4"/>
          <a:srcRect l="4847" r="4497"/>
          <a:stretch/>
        </p:blipFill>
        <p:spPr bwMode="auto">
          <a:xfrm>
            <a:off x="4139953" y="2734653"/>
            <a:ext cx="4680520" cy="387214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06954" y="274638"/>
            <a:ext cx="3279846" cy="6106690"/>
          </a:xfrm>
        </p:spPr>
        <p:txBody>
          <a:bodyPr>
            <a:normAutofit/>
          </a:bodyPr>
          <a:lstStyle/>
          <a:p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Можна підготувати розповідь-презентацію про одну з тварин півночі Євразії  (за вибором)!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Картинки по запросу характерный тип животного мира на территории тундр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520" y="260648"/>
            <a:ext cx="4824536" cy="62126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лісотундрі з'являються окремі дерева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3794" name="Picture 2" descr="Картинки по запросу тундра росс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4580" y="1291369"/>
            <a:ext cx="8069868" cy="53779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2571736" y="310402"/>
            <a:ext cx="6392752" cy="1966470"/>
          </a:xfrm>
          <a:solidFill>
            <a:srgbClr val="002060"/>
          </a:solidFill>
        </p:spPr>
        <p:txBody>
          <a:bodyPr>
            <a:noAutofit/>
          </a:bodyPr>
          <a:lstStyle/>
          <a:p>
            <a:pPr eaLnBrk="1" hangingPunct="1"/>
            <a:r>
              <a:rPr lang="uk-UA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Тундрово-глейовий ґрунт розмерзається на 40-50 см, складається з торфового </a:t>
            </a:r>
            <a:br>
              <a:rPr lang="uk-UA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(верхні 10 см) та </a:t>
            </a:r>
            <a:r>
              <a:rPr lang="uk-UA" sz="28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глеєвого</a:t>
            </a:r>
            <a:r>
              <a:rPr lang="uk-UA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(10-40 см) горизонтів</a:t>
            </a:r>
            <a:endParaRPr lang="ru-RU" sz="28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4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3" y="310402"/>
            <a:ext cx="2233382" cy="6070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6" name="Picture 2" descr="Картинки по запросу тундр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27784" y="2492896"/>
            <a:ext cx="6336704" cy="38884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2082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>
            <a:noAutofit/>
          </a:bodyPr>
          <a:lstStyle/>
          <a:p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Спочатку вони  дуже пригнічені зимовим холодом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4818" name="Picture 2" descr="Картинки по запросу тундра росс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87624" y="1486775"/>
            <a:ext cx="6768752" cy="508376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7322" cy="1143000"/>
          </a:xfrm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Переважають хвойні породи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1746" name="Picture 2" descr="Картинки по запросу тундра россии"/>
          <p:cNvPicPr>
            <a:picLocks noChangeAspect="1" noChangeArrowheads="1"/>
          </p:cNvPicPr>
          <p:nvPr/>
        </p:nvPicPr>
        <p:blipFill rotWithShape="1">
          <a:blip r:embed="rId2"/>
          <a:srcRect r="2126"/>
          <a:stretch/>
        </p:blipFill>
        <p:spPr bwMode="auto">
          <a:xfrm>
            <a:off x="467544" y="1523840"/>
            <a:ext cx="8286978" cy="476265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межі з тайгою висота та форма дерев майже звичайна для них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2770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87624" y="1484784"/>
            <a:ext cx="6624736" cy="49685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75000"/>
              <a:lumOff val="25000"/>
            </a:schemeClr>
          </a:solidFill>
        </p:spPr>
        <p:txBody>
          <a:bodyPr>
            <a:normAutofit fontScale="90000"/>
          </a:bodyPr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Створюємо свою карту природних зон!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карті природних зон нанесіть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південну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межу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зони тундри, потім - лісотундри.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кращого запам'ятовування – зафарбуйте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обраними кольорами! Вони не повинні обов'язково співпадати з тими, які є на карті природних зон атласу, але мають бути достатньо контрастними. Не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забувайте відображати їх в умовних знаках!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6538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75000"/>
              <a:lumOff val="25000"/>
            </a:schemeClr>
          </a:solidFill>
        </p:spPr>
        <p:txBody>
          <a:bodyPr>
            <a:normAutofit/>
          </a:bodyPr>
          <a:lstStyle/>
          <a:p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Складаємо «формулу» природної </a:t>
            </a:r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зони 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зошит запишіть «формулу»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тундри: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узбережжя Арктики –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холодний клімат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висока заболоченість - тундрово-глейові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ґрунти –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мохи,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лишайники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 карликові дерева – північні олені, полярні вовки, песець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перелітні птахи.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0920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Домашнє завдання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Опрацювати § </a:t>
            </a: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51, вивчити характеристику природної зони тундри.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2736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Багаторічна мерзлота 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3794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28736"/>
            <a:ext cx="9144000" cy="5429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2770" name="Picture 2" descr="Картинки по запросу багаторічна мерзлот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571480"/>
            <a:ext cx="8536881" cy="56912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  <a:solidFill>
            <a:schemeClr val="bg1">
              <a:lumMod val="65000"/>
              <a:lumOff val="35000"/>
            </a:schemeClr>
          </a:solidFill>
        </p:spPr>
        <p:txBody>
          <a:bodyPr>
            <a:noAutofit/>
          </a:bodyPr>
          <a:lstStyle/>
          <a:p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Багаторічна мерзлота – спадок стародавнього зледеніння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1\Desktop\1 природні зони плюс\Днепровское оледенение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343680"/>
            <a:ext cx="6514578" cy="5052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4849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2146249"/>
          </a:xfrm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Тундра дуже заболочена – тепла для випаровування опадів не вистачає, а проникненню в глибини заважає багаторічна мерзлота 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38" name="Picture 2" descr="Картинки по запросу тундра росс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60416" y="2420887"/>
            <a:ext cx="5519896" cy="414251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Рослинність бідна, але утворює майже суцільний покрив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8674" name="Picture 2" descr="Картинки по запросу тундра росс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412776"/>
            <a:ext cx="7242598" cy="48434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948842"/>
          </a:xfrm>
          <a:solidFill>
            <a:srgbClr val="002060"/>
          </a:solidFill>
        </p:spPr>
        <p:txBody>
          <a:bodyPr>
            <a:normAutofit fontScale="90000"/>
          </a:bodyPr>
          <a:lstStyle/>
          <a:p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Фрагментами ґрунти та рослинність поширені лише на межі з арктичними пустелями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5842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 t="17901" r="-1520" b="7942"/>
          <a:stretch>
            <a:fillRect/>
          </a:stretch>
        </p:blipFill>
        <p:spPr bwMode="auto">
          <a:xfrm>
            <a:off x="285720" y="1435371"/>
            <a:ext cx="8572560" cy="4143404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5292080" y="1191459"/>
            <a:ext cx="3429024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Озеро. По</a:t>
            </a:r>
            <a:r>
              <a:rPr lang="uk-UA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лігони</a:t>
            </a:r>
            <a:r>
              <a:rPr lang="uk-UA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71736" y="5500702"/>
            <a:ext cx="5715040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Багаторічна мерзлота.   Рослини 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296</TotalTime>
  <Words>332</Words>
  <Application>Microsoft Office PowerPoint</Application>
  <PresentationFormat>Экран (4:3)</PresentationFormat>
  <Paragraphs>57</Paragraphs>
  <Slides>35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Тема Office</vt:lpstr>
      <vt:lpstr>Тундра та лісотундра Євразії </vt:lpstr>
      <vt:lpstr>Географічне положення – узбережжя Північного Льодовитого океану</vt:lpstr>
      <vt:lpstr>Тундрово-глейовий ґрунт розмерзається на 40-50 см, складається з торфового  (верхні 10 см) та глеєвого (10-40 см) горизонтів</vt:lpstr>
      <vt:lpstr>Багаторічна мерзлота </vt:lpstr>
      <vt:lpstr>Презентация PowerPoint</vt:lpstr>
      <vt:lpstr>Багаторічна мерзлота – спадок стародавнього зледеніння</vt:lpstr>
      <vt:lpstr>Тундра дуже заболочена – тепла для випаровування опадів не вистачає, а проникненню в глибини заважає багаторічна мерзлота  </vt:lpstr>
      <vt:lpstr>Рослинність бідна, але утворює майже суцільний покрив</vt:lpstr>
      <vt:lpstr>Фрагментами ґрунти та рослинність поширені лише на межі з арктичними пустелями</vt:lpstr>
      <vt:lpstr>У рослинності переважають мохи, лишайники та карликові форми дерев</vt:lpstr>
      <vt:lpstr>Лишайниково-чагарникова тундра</vt:lpstr>
      <vt:lpstr>Однак ягід улітку багато!</vt:lpstr>
      <vt:lpstr>Карликова береза</vt:lpstr>
      <vt:lpstr>Полярна верба – теж карликових розмірів </vt:lpstr>
      <vt:lpstr>У звичайному лісі гриби ростуть під деревами, а в тундрі – навпаки!</vt:lpstr>
      <vt:lpstr>Чагарничкова тундра </vt:lpstr>
      <vt:lpstr>Презентация PowerPoint</vt:lpstr>
      <vt:lpstr>Ягель – «оленячий мох» </vt:lpstr>
      <vt:lpstr>Північний олень </vt:lpstr>
      <vt:lpstr>На оленів полюють зграї полярних вовків</vt:lpstr>
      <vt:lpstr>Найкраще пристосована до умов півночі тварина – вівцебик </vt:lpstr>
      <vt:lpstr>Перелітні птахи </vt:lpstr>
      <vt:lpstr>Лебідь </vt:lpstr>
      <vt:lpstr>Кулик </vt:lpstr>
      <vt:lpstr>Песець </vt:lpstr>
      <vt:lpstr>Полярна сова знаходить здобич і взимку </vt:lpstr>
      <vt:lpstr>Лемінг – полярний гризун   Заєць </vt:lpstr>
      <vt:lpstr>Можна підготувати розповідь-презентацію про одну з тварин півночі Євразії  (за вибором)!</vt:lpstr>
      <vt:lpstr>У лісотундрі з'являються окремі дерева</vt:lpstr>
      <vt:lpstr>Спочатку вони  дуже пригнічені зимовим холодом</vt:lpstr>
      <vt:lpstr>Переважають хвойні породи</vt:lpstr>
      <vt:lpstr>На межі з тайгою висота та форма дерев майже звичайна для них </vt:lpstr>
      <vt:lpstr>Створюємо свою карту природних зон!</vt:lpstr>
      <vt:lpstr>Складаємо «формулу» природної зони </vt:lpstr>
      <vt:lpstr>Домашнє завдання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Aj</dc:creator>
  <cp:lastModifiedBy>1</cp:lastModifiedBy>
  <cp:revision>62</cp:revision>
  <dcterms:created xsi:type="dcterms:W3CDTF">2018-04-08T08:27:11Z</dcterms:created>
  <dcterms:modified xsi:type="dcterms:W3CDTF">2019-04-03T07:11:22Z</dcterms:modified>
</cp:coreProperties>
</file>