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8" r:id="rId4"/>
    <p:sldId id="266" r:id="rId5"/>
    <p:sldId id="261" r:id="rId6"/>
    <p:sldId id="259" r:id="rId7"/>
    <p:sldId id="264" r:id="rId8"/>
    <p:sldId id="262" r:id="rId9"/>
    <p:sldId id="265" r:id="rId10"/>
    <p:sldId id="274" r:id="rId11"/>
    <p:sldId id="275" r:id="rId12"/>
    <p:sldId id="260" r:id="rId13"/>
    <p:sldId id="272" r:id="rId14"/>
    <p:sldId id="267" r:id="rId15"/>
    <p:sldId id="269" r:id="rId16"/>
    <p:sldId id="268" r:id="rId17"/>
    <p:sldId id="270" r:id="rId18"/>
    <p:sldId id="271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3483819"/>
          </a:xfrm>
        </p:spPr>
        <p:txBody>
          <a:bodyPr>
            <a:norm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Природний рух населення світу та України. Чинники, що впливають на кількість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населення. Відтворення населення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4941168"/>
            <a:ext cx="3416424" cy="697632"/>
          </a:xfrm>
        </p:spPr>
        <p:txBody>
          <a:bodyPr>
            <a:normAutofit/>
          </a:bodyPr>
          <a:lstStyle/>
          <a:p>
            <a:r>
              <a:rPr lang="uk-UA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13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0534"/>
          </a:xfrm>
        </p:spPr>
        <p:txBody>
          <a:bodyPr>
            <a:normAutofit fontScale="90000"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Типи відтворення, їх проблеми та шляхи вирішення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600200"/>
            <a:ext cx="382676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1\Desktop\8 КЛАС УСЕ\нові населення\cobernik-8-geo-19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26"/>
          <a:stretch/>
        </p:blipFill>
        <p:spPr bwMode="auto">
          <a:xfrm>
            <a:off x="107504" y="1085172"/>
            <a:ext cx="8856984" cy="497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61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Демографічна політика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I:\субота плюс\демополіти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6120680" cy="545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9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315620"/>
            <a:ext cx="3250704" cy="1143000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Сумний рекорд України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986" name="Picture 2" descr="http://geoknigi.com/img/maps/karta-pryrodnogo-pryrostu-naselennya-svitu-1-255M.jpg"/>
          <p:cNvPicPr>
            <a:picLocks noChangeAspect="1" noChangeArrowheads="1"/>
          </p:cNvPicPr>
          <p:nvPr/>
        </p:nvPicPr>
        <p:blipFill>
          <a:blip r:embed="rId2"/>
          <a:srcRect l="41071" t="7812" r="5536" b="1562"/>
          <a:stretch>
            <a:fillRect/>
          </a:stretch>
        </p:blipFill>
        <p:spPr bwMode="auto">
          <a:xfrm>
            <a:off x="623675" y="1714488"/>
            <a:ext cx="7980773" cy="4450816"/>
          </a:xfrm>
          <a:prstGeom prst="rect">
            <a:avLst/>
          </a:prstGeom>
          <a:noFill/>
        </p:spPr>
      </p:pic>
      <p:pic>
        <p:nvPicPr>
          <p:cNvPr id="41988" name="Picture 4" descr="http://geoknigi.com/img/maps/karta-pryrodnogo-pryrostu-naselennya-svitu-1-255M.jpg"/>
          <p:cNvPicPr>
            <a:picLocks noChangeAspect="1" noChangeArrowheads="1"/>
          </p:cNvPicPr>
          <p:nvPr/>
        </p:nvPicPr>
        <p:blipFill rotWithShape="1">
          <a:blip r:embed="rId2"/>
          <a:srcRect l="671" t="25423" r="68813" b="44068"/>
          <a:stretch/>
        </p:blipFill>
        <p:spPr bwMode="auto">
          <a:xfrm>
            <a:off x="623674" y="260648"/>
            <a:ext cx="4676549" cy="14538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241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 показників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природного руху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 України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208" y="1843438"/>
            <a:ext cx="2376264" cy="38364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 рік, з якого природний приріст став від'ємним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esktop\8 КЛАС УСЕ\нові населення\image2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3438"/>
            <a:ext cx="6120680" cy="3836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416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uk-UA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Українські </a:t>
            </a:r>
            <a:r>
              <a:rPr lang="uk-UA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</a:t>
            </a:r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низької народжуваності </a:t>
            </a:r>
            <a:r>
              <a:rPr lang="uk-UA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 тільки для нашої країни, або </a:t>
            </a:r>
            <a:r>
              <a:rPr lang="uk-UA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uk-UA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неї, </a:t>
            </a:r>
            <a:r>
              <a:rPr lang="uk-UA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uk-UA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інших постсоціалістичних </a:t>
            </a:r>
            <a:r>
              <a:rPr lang="uk-UA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752528"/>
          </a:xfrm>
          <a:solidFill>
            <a:srgbClr val="FFC000"/>
          </a:solidFill>
        </p:spPr>
        <p:txBody>
          <a:bodyPr>
            <a:normAutofit fontScale="92500" lnSpcReduction="10000"/>
          </a:bodyPr>
          <a:lstStyle/>
          <a:p>
            <a:pPr lvl="0"/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исока частка старших вікових груп математично зменшує кількість народжень на 1000 жителів;</a:t>
            </a:r>
          </a:p>
          <a:p>
            <a:pPr lvl="0"/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ЧАЕС викликали у деяких категорій українців страх народження хворих дітей;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еміграція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молоді призводить до прискореного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«старіння»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нації;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 незахищеність молодих сімей (відсутність власного житла, проблема першого працевлаштування,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 залежність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батьків);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масове регіональне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безробіття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 тривалому проживанню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чоловіків та їх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дружин у різних регіонах;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кількість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абортів, особливо «перших», часто призводить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подальшої бездітності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52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29668"/>
          </a:xfrm>
        </p:spPr>
        <p:txBody>
          <a:bodyPr>
            <a:normAutofit fontScale="90000"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Народжуваність у західних областях значно вища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21506" name="Picture 2" descr="http://www.takya.ru/nuda/harkivsekij-nacionalenij-universitet-imeni-v-n-karazina-na-lyu/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1146301"/>
            <a:ext cx="8640960" cy="56139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357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pPr lvl="0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Значні показники смертності в країнах Європи часто пояснюються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часткою людей похилого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176464"/>
          </a:xfrm>
          <a:solidFill>
            <a:srgbClr val="FFC000"/>
          </a:solidFill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Українські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високої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смертності: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 життя – нераціональне харчування;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низька якість або недоступність медичних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 та сучасного обладнання;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непопулярність здорового способу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життя, менталітет хворих не сприяє своєчасному зверненню до лікарів;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 екологічних проблем.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578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Смертність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 найвища                                    у Чернігівській та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Сумській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областях</a:t>
            </a:r>
            <a:r>
              <a:rPr lang="uk-UA" sz="3200" dirty="0" smtClean="0"/>
              <a:t> </a:t>
            </a:r>
            <a:endParaRPr lang="ru-RU" sz="3200" dirty="0"/>
          </a:p>
        </p:txBody>
      </p:sp>
      <p:pic>
        <p:nvPicPr>
          <p:cNvPr id="27650" name="Picture 2" descr="http://takya.ru/nuda/harkivsekij-nacionalenij-universitet-imeni-v-n-karazina-na-lyu/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410" y="1209225"/>
            <a:ext cx="8533070" cy="5532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464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96144"/>
          </a:xfrm>
        </p:spPr>
        <p:txBody>
          <a:bodyPr>
            <a:noAutofit/>
          </a:bodyPr>
          <a:lstStyle/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контурній карті населення України позначте по три області з найвищими та найнижчими показниками природного приросту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http://arhizhkgnosadm.at.ua/_nw/16/339348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7080" y="1412776"/>
            <a:ext cx="6909296" cy="51695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165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19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48,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терміни,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завершити оформлення контурної карти.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74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Закономірності природного руху відображають фази демографічного переходу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\Desktop\8 КЛАС УСЕ\нові населення\3175da293a92c8b06561e7fc4ccc040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81963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34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Демографічний перехід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послідовна зміна ситуацій у природному русі  (Ф.</a:t>
            </a:r>
            <a:r>
              <a:rPr lang="uk-UA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Наутстайн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680520"/>
          </a:xfrm>
          <a:solidFill>
            <a:srgbClr val="FFC000"/>
          </a:solidFill>
        </p:spPr>
        <p:txBody>
          <a:bodyPr>
            <a:normAutofit fontScale="85000" lnSpcReduction="20000"/>
          </a:bodyPr>
          <a:lstStyle/>
          <a:p>
            <a:pPr lvl="0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біологічний - зниження коефіцієнта смертності випереджає зниження коефіцієнта народжуваності і природний приріст досягає максимуму;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«соціалізація» - природний приріст поступово знижується за рахунок зниження смертності до найменшого значення та дуже швидкого зниження народжуваності;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 рівня смертності внаслідок старіння населення і повільне зниження народжуваності, розширений тип відтворення змінюється на простий;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народжуваності й смертності зближуються, демографічна стабілізація.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606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Типи відтворення населення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8865175"/>
              </p:ext>
            </p:extLst>
          </p:nvPr>
        </p:nvGraphicFramePr>
        <p:xfrm>
          <a:off x="323528" y="764704"/>
          <a:ext cx="8424936" cy="5914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/>
                <a:gridCol w="2736304"/>
                <a:gridCol w="2880320"/>
              </a:tblGrid>
              <a:tr h="4413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Сучасний (перший)</a:t>
                      </a: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Перехідний </a:t>
                      </a: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Традиційний (другий)</a:t>
                      </a:r>
                      <a:endParaRPr lang="ru-RU" sz="2000" dirty="0"/>
                    </a:p>
                  </a:txBody>
                  <a:tcPr/>
                </a:tc>
              </a:tr>
              <a:tr h="2943026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4300" algn="l"/>
                        </a:tabLs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низькі показники народжуваності;</a:t>
                      </a: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4300" algn="l"/>
                        </a:tabLs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низькі показники смертності;</a:t>
                      </a: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4300" algn="l"/>
                        </a:tabLs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природний приріст менше 12 на 1000;</a:t>
                      </a: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4300" algn="l"/>
                        </a:tabLs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частка молоді невелика;</a:t>
                      </a: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4300" algn="l"/>
                        </a:tabLs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«старіння нації»</a:t>
                      </a: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28905" algn="l"/>
                        </a:tabLs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висока народжуваність;</a:t>
                      </a: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28905" algn="l"/>
                        </a:tabLs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низька смертність;</a:t>
                      </a: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28905" algn="l"/>
                        </a:tabLs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високий природний приріст</a:t>
                      </a: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43510" algn="l"/>
                        </a:tabLs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дуже висока народжуваність;</a:t>
                      </a: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43510" algn="l"/>
                        </a:tabLs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висока смертність;</a:t>
                      </a: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43510" algn="l"/>
                        </a:tabLs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дуже високий приріст;</a:t>
                      </a: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43510" algn="l"/>
                        </a:tabLs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у віковій структурі переважає молодь</a:t>
                      </a: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17412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24</a:t>
                      </a:r>
                      <a:r>
                        <a:rPr lang="uk-UA" sz="2000" b="1" baseline="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країни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Європи (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9‰ - 12‰ = -3‰),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Пн. Америка (13-8=5), </a:t>
                      </a:r>
                      <a:r>
                        <a:rPr lang="uk-UA" sz="2000" b="0" dirty="0" smtClean="0">
                          <a:latin typeface="Times New Roman"/>
                          <a:ea typeface="Times New Roman"/>
                        </a:rPr>
                        <a:t>Японія </a:t>
                      </a:r>
                      <a:r>
                        <a:rPr lang="uk-UA" sz="2000" b="0" dirty="0" smtClean="0">
                          <a:latin typeface="Times New Roman"/>
                          <a:ea typeface="Times New Roman"/>
                        </a:rPr>
                        <a:t>(-1,3‰)</a:t>
                      </a:r>
                      <a:endParaRPr lang="ru-RU" sz="2000" b="0" dirty="0" smtClean="0">
                        <a:latin typeface="Times New Roman"/>
                        <a:ea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0" dirty="0" smtClean="0">
                          <a:latin typeface="Times New Roman"/>
                          <a:ea typeface="Times New Roman"/>
                        </a:rPr>
                        <a:t>Мексика, Лівія,  Єгипет, Туреччина </a:t>
                      </a:r>
                      <a:endParaRPr lang="ru-RU" sz="2000" b="0" dirty="0" smtClean="0">
                        <a:latin typeface="Times New Roman"/>
                        <a:ea typeface="Times New Roman"/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Більшість країн що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розвиваються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Африка (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37‰-14‰ = 23‰): </a:t>
                      </a:r>
                      <a:r>
                        <a:rPr lang="uk-UA" sz="2000" b="0" dirty="0" smtClean="0">
                          <a:latin typeface="Times New Roman"/>
                          <a:ea typeface="Times New Roman"/>
                        </a:rPr>
                        <a:t>Нігер (</a:t>
                      </a:r>
                      <a:r>
                        <a:rPr lang="uk-UA" sz="2000" b="0" dirty="0" smtClean="0">
                          <a:latin typeface="Times New Roman"/>
                          <a:ea typeface="Times New Roman"/>
                        </a:rPr>
                        <a:t>55‰ – 19‰ = 34‰),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Латинська Америка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21‰ -</a:t>
                      </a:r>
                      <a:r>
                        <a:rPr lang="uk-UA" sz="2000" b="1" baseline="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</a:rPr>
                        <a:t>6‰=27‰), Азія</a:t>
                      </a:r>
                      <a:r>
                        <a:rPr lang="uk-UA" sz="2000" b="1" baseline="0" dirty="0" smtClean="0">
                          <a:latin typeface="Times New Roman"/>
                          <a:ea typeface="Times New Roman"/>
                        </a:rPr>
                        <a:t> - </a:t>
                      </a:r>
                      <a:r>
                        <a:rPr lang="uk-UA" sz="2000" b="0" dirty="0" smtClean="0">
                          <a:latin typeface="Times New Roman"/>
                          <a:ea typeface="Times New Roman"/>
                        </a:rPr>
                        <a:t>Ємен </a:t>
                      </a:r>
                      <a:r>
                        <a:rPr lang="uk-UA" sz="2000" b="0" dirty="0" smtClean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uk-UA" sz="2000" b="0" dirty="0" smtClean="0">
                          <a:latin typeface="Times New Roman"/>
                          <a:ea typeface="Times New Roman"/>
                        </a:rPr>
                        <a:t>41‰)</a:t>
                      </a:r>
                      <a:endParaRPr lang="ru-RU" sz="2000" b="0" dirty="0" smtClean="0">
                        <a:latin typeface="Times New Roman"/>
                        <a:ea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143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521" y="116632"/>
            <a:ext cx="8338469" cy="1224136"/>
          </a:xfrm>
        </p:spPr>
        <p:txBody>
          <a:bodyPr>
            <a:normAutofit fontScale="90000"/>
          </a:bodyPr>
          <a:lstStyle/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Динаміка приросту населення за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регіонами. Зверніть увагу на стрімке зростання цього показника Африки, його падіння в Європі та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Англо-Америці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62" name="Picture 2" descr="http://referaty.lviv.ua/health/uploads/refimages/images-referats-2128-image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1340768"/>
            <a:ext cx="7788986" cy="52349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551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600644" cy="2358096"/>
          </a:xfrm>
        </p:spPr>
        <p:txBody>
          <a:bodyPr>
            <a:normAutofit fontScale="90000"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Географічні закономірності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 природного приросту населення: країни з найнижчим приростом  зафарбовані синім кольором (Європа), з найвищим – червоним (Тропічна Африка)!</a:t>
            </a:r>
            <a:endParaRPr lang="ru-RU" sz="3200" dirty="0"/>
          </a:p>
        </p:txBody>
      </p:sp>
      <p:pic>
        <p:nvPicPr>
          <p:cNvPr id="1026" name="Picture 2" descr="https://upload.wikimedia.org/wikipedia/commons/thumb/3/3e/Naturalincrease1.png/1200px-Naturalincrease1.png"/>
          <p:cNvPicPr>
            <a:picLocks noChangeAspect="1" noChangeArrowheads="1"/>
          </p:cNvPicPr>
          <p:nvPr/>
        </p:nvPicPr>
        <p:blipFill rotWithShape="1">
          <a:blip r:embed="rId2"/>
          <a:srcRect l="1213" r="1211"/>
          <a:stretch/>
        </p:blipFill>
        <p:spPr bwMode="auto">
          <a:xfrm>
            <a:off x="323528" y="2632734"/>
            <a:ext cx="8600644" cy="37387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449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Географічні закономірності розподілу типів відтворення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населення: І тип Європа, Східна Азія, Схід Південної Америки, Австралія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mediku.com.ua/poltavsekij-nacionalenij-pedagogichnij-universitet-imeni-v-g-k/14272_html_m71879089.jpg"/>
          <p:cNvPicPr>
            <a:picLocks noChangeAspect="1" noChangeArrowheads="1"/>
          </p:cNvPicPr>
          <p:nvPr/>
        </p:nvPicPr>
        <p:blipFill rotWithShape="1">
          <a:blip r:embed="rId2" cstate="print"/>
          <a:srcRect l="3254" r="5055"/>
          <a:stretch/>
        </p:blipFill>
        <p:spPr bwMode="auto">
          <a:xfrm>
            <a:off x="13855" y="1484784"/>
            <a:ext cx="9144000" cy="51207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876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високої народжуваності в країнах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ІІ типу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відтворення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C000"/>
          </a:solidFill>
        </p:spPr>
        <p:txBody>
          <a:bodyPr>
            <a:normAutofit fontScale="92500" lnSpcReduction="20000"/>
          </a:bodyPr>
          <a:lstStyle/>
          <a:p>
            <a:pPr lvl="0"/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переважання сільського населення 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(діти – робоча сила в аграрній країні);</a:t>
            </a:r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діти – гарантія старості за відсутності системи соціального забезпечення;</a:t>
            </a:r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 дитяча смертність спонукає мати більшу кількість дітей на випадок їх втрати;</a:t>
            </a:r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традиції багатодітності часто визначають суспільний статус та повагу;</a:t>
            </a:r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релігійні заборони контрацепції;</a:t>
            </a:r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низька грамотність;</a:t>
            </a:r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ранні шлюби.</a:t>
            </a:r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133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424936" cy="720080"/>
          </a:xfrm>
        </p:spPr>
        <p:txBody>
          <a:bodyPr>
            <a:noAutofit/>
          </a:bodyPr>
          <a:lstStyle/>
          <a:p>
            <a:pPr lvl="0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низької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народжуваності, характерні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типу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відтворення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904656"/>
          </a:xfrm>
          <a:solidFill>
            <a:srgbClr val="FFC000"/>
          </a:solidFill>
        </p:spPr>
        <p:txBody>
          <a:bodyPr>
            <a:normAutofit fontScale="70000" lnSpcReduction="20000"/>
          </a:bodyPr>
          <a:lstStyle/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зайнятість жінки в суспільному виробництві та зацікавленість у кар’єрі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менше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 мати велику кількість дітей;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діти в індустріальному суспільстві потребують витрат на освіту тощо;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 соціальних гарантій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пенсійного забезпечення позбавляють дітей функції годувальників та догляду за батьками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старості;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вікова структура (низька частка жінок у фертильному віці);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низька дитяча смертність – майже гарантоване виживання немовлят позбавляє необхідності мати «запасних» дітей;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 незалежність жінок позбавляє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 сім’ї;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кількість неповних сімей та неодружених – у них менше дітей;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 рівень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урбанізації: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зайнятість дітей у містах нижча ніж у селах, а освіта та виховання – дорожчі;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 вплив традицій, релігії – велика кількість дітей не престижна, контрацепція та аборти – не заборонені;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пізні шлюби скорочують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придатний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народження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дітей період;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 грамотність населення та доступність сучасної контрацепції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57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690</Words>
  <Application>Microsoft Office PowerPoint</Application>
  <PresentationFormat>Экран (4:3)</PresentationFormat>
  <Paragraphs>73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Природний рух населення світу та України. Чинники, що впливають на кількість населення. Відтворення населення </vt:lpstr>
      <vt:lpstr>Закономірності природного руху відображають фази демографічного переходу  </vt:lpstr>
      <vt:lpstr> Демографічний перехід – послідовна зміна ситуацій у природному русі  (Ф.Наутстайн):  </vt:lpstr>
      <vt:lpstr>Типи відтворення населення</vt:lpstr>
      <vt:lpstr>Динаміка приросту населення за регіонами. Зверніть увагу на стрімке зростання цього показника Африки, його падіння в Європі та Англо-Америці!</vt:lpstr>
      <vt:lpstr>Географічні закономірності розподілу природного приросту населення: країни з найнижчим приростом  зафарбовані синім кольором (Європа), з найвищим – червоним (Тропічна Африка)!</vt:lpstr>
      <vt:lpstr>Географічні закономірності розподілу типів відтворення населення: І тип Європа, Східна Азія, Схід Південної Америки, Австралія</vt:lpstr>
      <vt:lpstr>Причини високої народжуваності в країнах ІІ типу відтворення </vt:lpstr>
      <vt:lpstr>Причини низької народжуваності, характерні для країн І типу відтворення</vt:lpstr>
      <vt:lpstr>Типи відтворення, їх проблеми та шляхи вирішення </vt:lpstr>
      <vt:lpstr>Демографічна політика </vt:lpstr>
      <vt:lpstr>Сумний рекорд України</vt:lpstr>
      <vt:lpstr>Зміна показників природного руху населення України</vt:lpstr>
      <vt:lpstr>Українські причини низької народжуваності (характерні тільки для нашої країни, або крім неї, для інших постсоціалістичних країн)</vt:lpstr>
      <vt:lpstr>Народжуваність у західних областях значно вища </vt:lpstr>
      <vt:lpstr>Значні показники смертності в країнах Європи часто пояснюються високою часткою людей похилого віку</vt:lpstr>
      <vt:lpstr>Смертність населення найвища                                    у Чернігівській та Сумській областях </vt:lpstr>
      <vt:lpstr>На контурній карті населення України позначте по три області з найвищими та найнижчими показниками природного приросту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Природний рух населення світу та України. Чинники, що впливають на кількість населення. Відтворення населення  </dc:title>
  <dc:creator>1</dc:creator>
  <cp:lastModifiedBy>1</cp:lastModifiedBy>
  <cp:revision>65</cp:revision>
  <dcterms:created xsi:type="dcterms:W3CDTF">2019-03-29T05:40:48Z</dcterms:created>
  <dcterms:modified xsi:type="dcterms:W3CDTF">2019-04-04T06:01:28Z</dcterms:modified>
</cp:coreProperties>
</file>