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7" r:id="rId3"/>
    <p:sldId id="289" r:id="rId4"/>
    <p:sldId id="280" r:id="rId5"/>
    <p:sldId id="260" r:id="rId6"/>
    <p:sldId id="261" r:id="rId7"/>
    <p:sldId id="257" r:id="rId8"/>
    <p:sldId id="258" r:id="rId9"/>
    <p:sldId id="259" r:id="rId10"/>
    <p:sldId id="281" r:id="rId11"/>
    <p:sldId id="262" r:id="rId12"/>
    <p:sldId id="292" r:id="rId13"/>
    <p:sldId id="263" r:id="rId14"/>
    <p:sldId id="264" r:id="rId15"/>
    <p:sldId id="265" r:id="rId16"/>
    <p:sldId id="266" r:id="rId17"/>
    <p:sldId id="282" r:id="rId18"/>
    <p:sldId id="267" r:id="rId19"/>
    <p:sldId id="268" r:id="rId20"/>
    <p:sldId id="285" r:id="rId21"/>
    <p:sldId id="269" r:id="rId22"/>
    <p:sldId id="270" r:id="rId23"/>
    <p:sldId id="290" r:id="rId24"/>
    <p:sldId id="271" r:id="rId25"/>
    <p:sldId id="272" r:id="rId26"/>
    <p:sldId id="286" r:id="rId27"/>
    <p:sldId id="288" r:id="rId28"/>
    <p:sldId id="287" r:id="rId29"/>
    <p:sldId id="273" r:id="rId30"/>
    <p:sldId id="274" r:id="rId31"/>
    <p:sldId id="283" r:id="rId32"/>
    <p:sldId id="275" r:id="rId33"/>
    <p:sldId id="276" r:id="rId34"/>
    <p:sldId id="291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jpeg"/><Relationship Id="rId5" Type="http://schemas.microsoft.com/office/2007/relationships/hdphoto" Target="../media/hdphoto2.wdp"/><Relationship Id="rId4" Type="http://schemas.openxmlformats.org/officeDocument/2006/relationships/image" Target="../media/image45.pn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56793"/>
            <a:ext cx="7772400" cy="2043658"/>
          </a:xfrm>
        </p:spPr>
        <p:txBody>
          <a:bodyPr>
            <a:normAutofit fontScale="90000"/>
          </a:bodyPr>
          <a:lstStyle/>
          <a:p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Води 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Євразії. Річки </a:t>
            </a:r>
            <a:endParaRPr lang="ru-RU" sz="8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796136" y="4941168"/>
            <a:ext cx="21580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Бартош Є.М.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202" y="315679"/>
            <a:ext cx="3647483" cy="1930226"/>
          </a:xfrm>
        </p:spPr>
        <p:txBody>
          <a:bodyPr>
            <a:normAutofit/>
          </a:bodyPr>
          <a:lstStyle/>
          <a:p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Ріки басейну Атлантичного океану 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08104" y="2276872"/>
            <a:ext cx="3178696" cy="392129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Режим річок визначає тип клімату – у морському вони повноводні весь рік, а в </a:t>
            </a:r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середземно-морському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тільки взимку.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C:\Users\1\Desktop\води Є\image40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9" t="3258" r="62589" b="53803"/>
          <a:stretch/>
        </p:blipFill>
        <p:spPr bwMode="auto">
          <a:xfrm>
            <a:off x="251520" y="315679"/>
            <a:ext cx="5065485" cy="6066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8103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91406" y="178052"/>
            <a:ext cx="4301884" cy="1882796"/>
          </a:xfrm>
        </p:spPr>
        <p:txBody>
          <a:bodyPr>
            <a:noAutofit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Дунай</a:t>
            </a:r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 – рекордсмен світу за кількістю держав, які перетинає!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AutoShape 2" descr="Дунай — Вікіпеді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Picture 7" descr="C:\Users\Aj\Desktop\1 води Євразії\300px-Bassin-du-Danub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561780"/>
            <a:ext cx="4535832" cy="2373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Где искупаться в Вене: Дунайский остров и «Copa Cagrana»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223863"/>
            <a:ext cx="4061250" cy="4061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Братислава: Дунай, памятник сантехнику, кнедлики и другие ..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284984"/>
            <a:ext cx="4535832" cy="3000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Дунай в Будапешт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і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 descr="Дунай в Будапеште - фото, пейзажи реки, прогулки на катере по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52736"/>
            <a:ext cx="9220802" cy="5948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4958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06874"/>
            <a:ext cx="3453236" cy="1421926"/>
          </a:xfrm>
        </p:spPr>
        <p:txBody>
          <a:bodyPr>
            <a:normAutofit fontScale="90000"/>
          </a:bodyPr>
          <a:lstStyle/>
          <a:p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Рейн – міжнародна річка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3928" y="206874"/>
            <a:ext cx="4949891" cy="3208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2" name="Picture 2" descr="C:\Users\1\Desktop\води Є\unnamed (5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3478667"/>
            <a:ext cx="4896545" cy="3177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1\Desktop\води Є\Rhein-Karte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11032"/>
            <a:ext cx="3453236" cy="4845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28670"/>
          </a:xfrm>
        </p:spPr>
        <p:txBody>
          <a:bodyPr>
            <a:normAutofit/>
          </a:bodyPr>
          <a:lstStyle/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Ельба</a:t>
            </a:r>
            <a:r>
              <a:rPr lang="uk-UA" dirty="0" smtClean="0"/>
              <a:t> 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6674" y="1045569"/>
            <a:ext cx="8390168" cy="5598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80786" y="4293096"/>
            <a:ext cx="3811694" cy="1864774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Вісла – окраса Варшави </a:t>
            </a:r>
            <a:r>
              <a:rPr lang="uk-UA" dirty="0" smtClean="0"/>
              <a:t> </a:t>
            </a:r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9912" y="131845"/>
            <a:ext cx="5112568" cy="315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8" name="Picture 2" descr="C:\Users\1\Desktop\води Є\280px-Vistula_river_map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188640"/>
            <a:ext cx="2870783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Річка Вісла — прикраса Варшави | Польща для мандрівників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986" y="3527794"/>
            <a:ext cx="4876800" cy="292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20072" y="332656"/>
            <a:ext cx="3466728" cy="2376264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Сена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 Парижі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завжди прекрасна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0000" y="3573016"/>
            <a:ext cx="4271802" cy="2847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AutoShape 2" descr="Сена — Вікіпеді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2" name="Picture 4" descr="Река Сена, Париж –город на берегу Сены, фото видео - webmandry.co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973" y="177173"/>
            <a:ext cx="4316829" cy="3256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Река Сена, Париж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0512" y="3573017"/>
            <a:ext cx="4199642" cy="2798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63888" y="274638"/>
            <a:ext cx="5122912" cy="1143000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Басейн Тихого океану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11960" y="1600200"/>
            <a:ext cx="4474840" cy="4968491"/>
          </a:xfrm>
        </p:spPr>
        <p:txBody>
          <a:bodyPr/>
          <a:lstStyle/>
          <a:p>
            <a:pPr marL="0" indent="0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Усі річки мають літню повінь, яку обумовлюють мусонні дощі. Річки, які починаються в горах, мають ще й льодовикове живлення, але танення льоду теж переважно влітку.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Картинки по запросу багаторічна мерзлота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54760" t="9009" r="6245" b="1958"/>
          <a:stretch/>
        </p:blipFill>
        <p:spPr bwMode="auto">
          <a:xfrm>
            <a:off x="245517" y="330173"/>
            <a:ext cx="3606403" cy="6200165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476284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1\Desktop\води Є\АМУР БАССЕЙН РЕКИ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1" t="9233" r="2582" b="5340"/>
          <a:stretch/>
        </p:blipFill>
        <p:spPr bwMode="auto">
          <a:xfrm>
            <a:off x="3563888" y="175929"/>
            <a:ext cx="5385976" cy="3442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13898" y="4005064"/>
            <a:ext cx="3635966" cy="2376264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Амур</a:t>
            </a:r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утворився внаслідок злиття Шилки і Аргуні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 rotWithShape="1">
          <a:blip r:embed="rId3" cstate="print"/>
          <a:srcRect b="14301"/>
          <a:stretch/>
        </p:blipFill>
        <p:spPr bwMode="auto">
          <a:xfrm>
            <a:off x="148295" y="3717032"/>
            <a:ext cx="5165603" cy="2932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2" name="Picture 2" descr="Підняття води у річці Амур побило історичний рекорд - iPress.u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2" y="167873"/>
            <a:ext cx="5180545" cy="3450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70903" y="188640"/>
            <a:ext cx="5073097" cy="2001296"/>
          </a:xfrm>
        </p:spPr>
        <p:txBody>
          <a:bodyPr>
            <a:normAutofit fontScale="90000"/>
          </a:bodyPr>
          <a:lstStyle/>
          <a:p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Хуанхе («Жовта Річка») – </a:t>
            </a:r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несе надзвичайно велику кількість наносів!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C:\Users\1\Desktop\води Є\publication_2899_576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3891391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832" y="2189936"/>
            <a:ext cx="5799461" cy="4349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179512" y="2852936"/>
            <a:ext cx="270820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 неї китайці говорять, що вода в ній занадто густа, щоб пити, але занадто рідка, щоб орати!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Тільки ріки Євразії  належать до басейнів </a:t>
            </a: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сіх чотирьох океанів!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6" name="AutoShape 2" descr="Картинки по запросу багаторічна мерзлота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8" name="Picture 4" descr="Картинки по запросу багаторічна мерзлота"/>
          <p:cNvPicPr>
            <a:picLocks noChangeAspect="1" noChangeArrowheads="1"/>
          </p:cNvPicPr>
          <p:nvPr/>
        </p:nvPicPr>
        <p:blipFill rotWithShape="1">
          <a:blip r:embed="rId2"/>
          <a:srcRect l="2322" t="9009" r="6245" b="1958"/>
          <a:stretch/>
        </p:blipFill>
        <p:spPr bwMode="auto">
          <a:xfrm>
            <a:off x="1259632" y="1495098"/>
            <a:ext cx="6621047" cy="4854654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Повені Хуанхе – справжнє лихо!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0" y="1600200"/>
            <a:ext cx="4114800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Picture 2" descr="C:\Users\1\Desktop\води Є\обложк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357" y="1700808"/>
            <a:ext cx="8333742" cy="4471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2725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57828" y="2924944"/>
            <a:ext cx="3686172" cy="3087216"/>
          </a:xfrm>
        </p:spPr>
        <p:txBody>
          <a:bodyPr>
            <a:normAutofit/>
          </a:bodyPr>
          <a:lstStyle/>
          <a:p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Янцзи</a:t>
            </a:r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найбільша та </a:t>
            </a:r>
            <a:r>
              <a:rPr lang="uk-UA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найповноводніша</a:t>
            </a:r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річка Євразії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64535" y="188640"/>
            <a:ext cx="3907971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3" cstate="print"/>
          <a:srcRect l="5161" b="37863"/>
          <a:stretch/>
        </p:blipFill>
        <p:spPr bwMode="auto">
          <a:xfrm>
            <a:off x="179512" y="188640"/>
            <a:ext cx="4848735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4" name="Picture 2" descr="C:\Users\1\Desktop\води Є\qutang-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2780928"/>
            <a:ext cx="5332335" cy="3859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 cstate="print"/>
          <a:srcRect l="2309" t="2139" r="2428" b="8021"/>
          <a:stretch>
            <a:fillRect/>
          </a:stretch>
        </p:blipFill>
        <p:spPr bwMode="auto">
          <a:xfrm>
            <a:off x="3548964" y="164863"/>
            <a:ext cx="5227199" cy="3326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0" name="Picture 4" descr="C:\Users\1\Desktop\води Є\220px-Mekong_river_locatio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800" y="164863"/>
            <a:ext cx="3096344" cy="5208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3980" t="9104" r="31806" b="13321"/>
          <a:stretch/>
        </p:blipFill>
        <p:spPr bwMode="auto">
          <a:xfrm>
            <a:off x="1596039" y="149016"/>
            <a:ext cx="1784585" cy="2199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665" y="5373217"/>
            <a:ext cx="3070479" cy="1396973"/>
          </a:xfrm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Меконг називають Дунаєм Азії 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C:\Users\1\Desktop\води Є\12582_p_681x405_39da41491c7875d67d549b4213ce8faa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1255" y="3645024"/>
            <a:ext cx="5254908" cy="3125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Річки басейну Індійського океану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32764" y="1520311"/>
            <a:ext cx="3070060" cy="4068929"/>
          </a:xfrm>
        </p:spPr>
        <p:txBody>
          <a:bodyPr/>
          <a:lstStyle/>
          <a:p>
            <a:pPr marL="0" indent="0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Річки Південної Азії мають переважно дощове (мусонне), та льодовикове живлення, тому повінь – літня!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C:\Users\1\Desktop\води Є\image130_4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918" t="38684" r="24905" b="23134"/>
          <a:stretch/>
        </p:blipFill>
        <p:spPr bwMode="auto">
          <a:xfrm>
            <a:off x="429491" y="1556792"/>
            <a:ext cx="5403273" cy="4032448"/>
          </a:xfrm>
          <a:prstGeom prst="rect">
            <a:avLst/>
          </a:prstGeom>
          <a:noFill/>
          <a:ln w="57150">
            <a:solidFill>
              <a:srgbClr val="00B0F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2887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50762" y="332656"/>
            <a:ext cx="2689390" cy="6106690"/>
          </a:xfrm>
        </p:spPr>
        <p:txBody>
          <a:bodyPr>
            <a:normAutofit/>
          </a:bodyPr>
          <a:lstStyle/>
          <a:p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Інд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тече переважно не в Індії, а в Пакистані! Відкладає велику кількість наносів з Гімалаїв. Відіграє надзвичайно велику роль для зрошення в пустельних регіонах.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4152264"/>
            <a:ext cx="3004971" cy="2430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6" name="Picture 2" descr="C:\Users\1\Desktop\води Є\300px-Indus_flooding_2010_en.sv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272" y="4042206"/>
            <a:ext cx="2987490" cy="2529408"/>
          </a:xfrm>
          <a:prstGeom prst="rect">
            <a:avLst/>
          </a:prstGeom>
          <a:solidFill>
            <a:srgbClr val="FFC000"/>
          </a:solidFill>
        </p:spPr>
      </p:pic>
      <p:pic>
        <p:nvPicPr>
          <p:cNvPr id="6147" name="Picture 3" descr="C:\Users\1\Desktop\води Є\300px-Indus.A2002274.0610.1km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16631"/>
            <a:ext cx="3004971" cy="3926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1\Desktop\води Є\Злиття-річок-Інд-і-Занскар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791" y="116632"/>
            <a:ext cx="3004971" cy="3801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28670"/>
          </a:xfrm>
        </p:spPr>
        <p:txBody>
          <a:bodyPr/>
          <a:lstStyle/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Ганг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9026" y="836712"/>
            <a:ext cx="8753821" cy="5857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8572" y="220897"/>
            <a:ext cx="4247403" cy="32081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Ганг разом з Брахмапутрою утворює одну з найбільших у світі дельт. Ганг – священна річка для індуїстів.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9" name="Picture 5" descr="C:\Users\1\Desktop\води Є\kar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59" y="220897"/>
            <a:ext cx="4591993" cy="4262687"/>
          </a:xfrm>
          <a:prstGeom prst="rect">
            <a:avLst/>
          </a:prstGeom>
          <a:noFill/>
          <a:ln w="5715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1\Desktop\6 кл\ріки\Без названия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483584"/>
            <a:ext cx="3804663" cy="2252495"/>
          </a:xfrm>
          <a:prstGeom prst="rect">
            <a:avLst/>
          </a:prstGeom>
          <a:noFill/>
          <a:ln w="5715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1\Desktop\води Є\GangesRiver_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588301"/>
            <a:ext cx="4896544" cy="3147778"/>
          </a:xfrm>
          <a:prstGeom prst="rect">
            <a:avLst/>
          </a:prstGeom>
          <a:noFill/>
          <a:ln w="5715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6565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767" y="421254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Ганг – місце для священних обрядів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C:\Users\1\Desktop\води Є\c2bcdc26-0221-45ce-82dd-176c2fb0753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24744"/>
            <a:ext cx="8062030" cy="5351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5764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48265" y="2930463"/>
            <a:ext cx="2183206" cy="3666888"/>
          </a:xfrm>
        </p:spPr>
        <p:txBody>
          <a:bodyPr/>
          <a:lstStyle/>
          <a:p>
            <a:pPr marL="0" indent="0">
              <a:buNone/>
            </a:pP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Брахмапут-ра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часто міняє напрям течії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 descr="C:\Users\1\Desktop\води Є\unnamed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0" y="147052"/>
            <a:ext cx="4179198" cy="278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1\Desktop\води Є\unnamed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2883033"/>
            <a:ext cx="6840759" cy="3714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1\Desktop\води Є\300px-Brahmapoutre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9313" y="147052"/>
            <a:ext cx="4602158" cy="2561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2878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6182" y="274638"/>
            <a:ext cx="4900618" cy="2722314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Тигр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зливаючись з Євфратом утворює річку Шат-ель-Араб, яка впадає в Перську затоку   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 rotWithShape="1">
          <a:blip r:embed="rId2" cstate="print"/>
          <a:srcRect t="6596"/>
          <a:stretch/>
        </p:blipFill>
        <p:spPr bwMode="auto">
          <a:xfrm>
            <a:off x="2601336" y="3241964"/>
            <a:ext cx="6404745" cy="3469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 descr="C:\Users\1\Desktop\води Є\unnamed (3)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76" b="15773"/>
          <a:stretch/>
        </p:blipFill>
        <p:spPr bwMode="auto">
          <a:xfrm>
            <a:off x="323527" y="184479"/>
            <a:ext cx="3678801" cy="2812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05003" y="404663"/>
            <a:ext cx="2438997" cy="63205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Крім того, в Євразії найбільший басейн внутрішнього стоку 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C:\Users\1\Desktop\води Є\image40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0" t="1846" r="2554" b="1992"/>
          <a:stretch/>
        </p:blipFill>
        <p:spPr bwMode="auto">
          <a:xfrm>
            <a:off x="179512" y="116632"/>
            <a:ext cx="6525491" cy="6608619"/>
          </a:xfrm>
          <a:prstGeom prst="rect">
            <a:avLst/>
          </a:prstGeom>
          <a:noFill/>
          <a:ln w="5715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5023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t="8609"/>
          <a:stretch/>
        </p:blipFill>
        <p:spPr bwMode="auto">
          <a:xfrm>
            <a:off x="3923927" y="141040"/>
            <a:ext cx="4985455" cy="3416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24128" y="5036662"/>
            <a:ext cx="3024336" cy="957241"/>
          </a:xfrm>
        </p:spPr>
        <p:txBody>
          <a:bodyPr>
            <a:normAutofit/>
          </a:bodyPr>
          <a:lstStyle/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Євфрат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16632"/>
            <a:ext cx="3384376" cy="3395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6" name="Picture 2" descr="Тигр и Евфрат - информация, фото, описание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59"/>
          <a:stretch/>
        </p:blipFill>
        <p:spPr bwMode="auto">
          <a:xfrm>
            <a:off x="179512" y="3699386"/>
            <a:ext cx="5328592" cy="3043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Басейн внутрішнього стоку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20072" y="1600200"/>
            <a:ext cx="3466728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Picture 2" descr="C:\Users\1\Desktop\води Є\image40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47" t="21603" r="22613" b="28603"/>
          <a:stretch/>
        </p:blipFill>
        <p:spPr bwMode="auto">
          <a:xfrm>
            <a:off x="1403648" y="1407871"/>
            <a:ext cx="6263008" cy="4702015"/>
          </a:xfrm>
          <a:prstGeom prst="rect">
            <a:avLst/>
          </a:prstGeom>
          <a:noFill/>
          <a:ln w="5715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3231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35896" y="274638"/>
            <a:ext cx="5256584" cy="1930226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Волга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не тільки найбільша річка басейну Внутрішнього стоку, а й Європи!</a:t>
            </a: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875" y="318502"/>
            <a:ext cx="3392753" cy="426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72121" y="2643183"/>
            <a:ext cx="6271879" cy="4214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14942" y="274638"/>
            <a:ext cx="3714776" cy="2506290"/>
          </a:xfrm>
        </p:spPr>
        <p:txBody>
          <a:bodyPr>
            <a:normAutofit/>
          </a:bodyPr>
          <a:lstStyle/>
          <a:p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Амудар'я</a:t>
            </a:r>
            <a:b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Сирдар'я 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0085" y="260648"/>
            <a:ext cx="4634838" cy="3096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920" y="2903449"/>
            <a:ext cx="5148064" cy="3686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179512" y="3772464"/>
            <a:ext cx="3549177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Тепер вони майже </a:t>
            </a:r>
          </a:p>
          <a:p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 доносять </a:t>
            </a:r>
          </a:p>
          <a:p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свої води до</a:t>
            </a:r>
          </a:p>
          <a:p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Аральського моря, </a:t>
            </a:r>
          </a:p>
          <a:p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 пересихає.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Домашнє завдання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Опрацювати §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49-50,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вивчити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характеристику найбільших річкових систем, нанести їх на </a:t>
            </a:r>
            <a:r>
              <a:rPr lang="uk-UA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контурну карту.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05613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3"/>
            <a:ext cx="8229600" cy="1872208"/>
          </a:xfrm>
        </p:spPr>
        <p:txBody>
          <a:bodyPr>
            <a:normAutofit fontScale="90000"/>
          </a:bodyPr>
          <a:lstStyle/>
          <a:p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Усі ріки басейну Північного Льодовитого океану мають переважно снігове живлення і весняну повінь. Більшу частину року вкриті кригою.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60232" y="1945596"/>
            <a:ext cx="2386608" cy="4525963"/>
          </a:xfrm>
        </p:spPr>
        <p:txBody>
          <a:bodyPr/>
          <a:lstStyle/>
          <a:p>
            <a:pPr marL="0" indent="0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Річки скресають спочатку на півдні, тому часто виникають крижані корки!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C:\Users\1\Desktop\води Є\image40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2" t="3056" r="13607" b="52189"/>
          <a:stretch/>
        </p:blipFill>
        <p:spPr bwMode="auto">
          <a:xfrm>
            <a:off x="179512" y="2007065"/>
            <a:ext cx="6336704" cy="4464494"/>
          </a:xfrm>
          <a:prstGeom prst="rect">
            <a:avLst/>
          </a:prstGeom>
          <a:noFill/>
          <a:ln w="5715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1986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76056" y="3140968"/>
            <a:ext cx="3744416" cy="3184597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Північна Двіна 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починається від злиття річок Вичегди та </a:t>
            </a:r>
            <a:r>
              <a:rPr lang="uk-UA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Сухони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впадає в Біле море.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09285"/>
            <a:ext cx="3744416" cy="2755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 cstate="print"/>
          <a:srcRect t="10806"/>
          <a:stretch/>
        </p:blipFill>
        <p:spPr bwMode="auto">
          <a:xfrm>
            <a:off x="3959163" y="128401"/>
            <a:ext cx="5077333" cy="2736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2" name="Picture 2" descr="C:\Users\1\Desktop\води Є\sev_dvin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962722"/>
            <a:ext cx="4896544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17158" y="5373216"/>
            <a:ext cx="3900486" cy="1143000"/>
          </a:xfrm>
        </p:spPr>
        <p:txBody>
          <a:bodyPr/>
          <a:lstStyle/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Печора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7166" y="281073"/>
            <a:ext cx="3244714" cy="336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7904" y="260648"/>
            <a:ext cx="5153499" cy="3388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 descr="C:\Users\1\Desktop\води Є\reka_pechor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659" y="3779934"/>
            <a:ext cx="4762500" cy="289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95937" y="274637"/>
            <a:ext cx="4997036" cy="2790229"/>
          </a:xfrm>
        </p:spPr>
        <p:txBody>
          <a:bodyPr>
            <a:noAutofit/>
          </a:bodyPr>
          <a:lstStyle/>
          <a:p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коротша за свою притоку Іртиш, але значно </a:t>
            </a:r>
            <a:r>
              <a:rPr lang="uk-UA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повно-водніша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 Починається від злиття алтайських річок Бія та </a:t>
            </a:r>
            <a:r>
              <a:rPr lang="uk-UA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Катунь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Розширені гирла-затоки тут називають «губа»!</a:t>
            </a:r>
            <a:endParaRPr lang="ru-RU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l="4221" t="4152" r="4201" b="3882"/>
          <a:stretch/>
        </p:blipFill>
        <p:spPr bwMode="auto">
          <a:xfrm>
            <a:off x="183138" y="180109"/>
            <a:ext cx="3812798" cy="38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02434" y="3064867"/>
            <a:ext cx="4890539" cy="3667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 descr="C:\Users\1\Desktop\води Є\uk-ob-i-irtis-zustric-velikih-sibirskih-ricok-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138" y="4277502"/>
            <a:ext cx="3812798" cy="2432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1982" y="5373216"/>
            <a:ext cx="3308342" cy="1359024"/>
          </a:xfrm>
        </p:spPr>
        <p:txBody>
          <a:bodyPr>
            <a:noAutofit/>
          </a:bodyPr>
          <a:lstStyle/>
          <a:p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Єнісей – </a:t>
            </a:r>
            <a:r>
              <a:rPr lang="uk-UA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найповноводніша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річка Сибіру</a:t>
            </a:r>
            <a:r>
              <a:rPr lang="uk-UA" sz="2800" dirty="0" smtClean="0"/>
              <a:t> </a:t>
            </a:r>
            <a:endParaRPr lang="ru-RU" sz="28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 cstate="print"/>
          <a:srcRect l="-448" t="22530" r="448"/>
          <a:stretch/>
        </p:blipFill>
        <p:spPr bwMode="auto">
          <a:xfrm>
            <a:off x="3707904" y="3713018"/>
            <a:ext cx="5238750" cy="30438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6" name="Picture 2" descr="C:\Users\1\Desktop\води Є\captio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16632"/>
            <a:ext cx="5238750" cy="349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1\Desktop\води Є\Enisey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982" y="116632"/>
            <a:ext cx="3308341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8170" y="3429000"/>
            <a:ext cx="4186238" cy="2664296"/>
          </a:xfrm>
        </p:spPr>
        <p:txBody>
          <a:bodyPr>
            <a:normAutofit/>
          </a:bodyPr>
          <a:lstStyle/>
          <a:p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Зверніть увагу! </a:t>
            </a: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Лена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починається не з Байкалу, а в горах біля нього! </a:t>
            </a:r>
            <a:r>
              <a:rPr lang="uk-UA" sz="2800" dirty="0" smtClean="0"/>
              <a:t> </a:t>
            </a:r>
            <a:endParaRPr lang="ru-RU" sz="28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l="14222" t="5818" r="15959" b="26721"/>
          <a:stretch/>
        </p:blipFill>
        <p:spPr bwMode="auto">
          <a:xfrm>
            <a:off x="251519" y="3429000"/>
            <a:ext cx="3353537" cy="3240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1999" y="174214"/>
            <a:ext cx="4418581" cy="3110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0" name="Picture 2" descr="C:\Users\1\Desktop\води Є\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9922"/>
            <a:ext cx="4206749" cy="3155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</TotalTime>
  <Words>412</Words>
  <Application>Microsoft Office PowerPoint</Application>
  <PresentationFormat>Экран (4:3)</PresentationFormat>
  <Paragraphs>46</Paragraphs>
  <Slides>34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Тема Office</vt:lpstr>
      <vt:lpstr>Води Євразії. Річки </vt:lpstr>
      <vt:lpstr>Тільки ріки Євразії  належать до басейнів усіх чотирьох океанів!</vt:lpstr>
      <vt:lpstr>Презентация PowerPoint</vt:lpstr>
      <vt:lpstr>Усі ріки басейну Північного Льодовитого океану мають переважно снігове живлення і весняну повінь. Більшу частину року вкриті кригою.</vt:lpstr>
      <vt:lpstr>Північна Двіна починається від злиття річок Вичегди та Сухони і впадає в Біле море. </vt:lpstr>
      <vt:lpstr>Печора </vt:lpstr>
      <vt:lpstr>Об коротша за свою притоку Іртиш, але значно повно-водніша! Починається від злиття алтайських річок Бія та Катунь. Розширені гирла-затоки тут називають «губа»!</vt:lpstr>
      <vt:lpstr>Єнісей – найповноводніша річка Сибіру </vt:lpstr>
      <vt:lpstr>Зверніть увагу! Лена починається не з Байкалу, а в горах біля нього!  </vt:lpstr>
      <vt:lpstr>Ріки басейну Атлантичного океану </vt:lpstr>
      <vt:lpstr>Дунай – рекордсмен світу за кількістю держав, які перетинає! </vt:lpstr>
      <vt:lpstr>Дунай в Будапешті</vt:lpstr>
      <vt:lpstr>Рейн – міжнародна річка </vt:lpstr>
      <vt:lpstr>Ельба </vt:lpstr>
      <vt:lpstr>Вісла – окраса Варшави  </vt:lpstr>
      <vt:lpstr>Сена у Парижі завжди прекрасна</vt:lpstr>
      <vt:lpstr>Басейн Тихого океану</vt:lpstr>
      <vt:lpstr>Амур утворився внаслідок злиття Шилки і Аргуні</vt:lpstr>
      <vt:lpstr>Хуанхе («Жовта Річка») – несе надзвичайно велику кількість наносів! </vt:lpstr>
      <vt:lpstr>Повені Хуанхе – справжнє лихо!</vt:lpstr>
      <vt:lpstr>Янцзи – найбільша та найповноводніша річка Євразії</vt:lpstr>
      <vt:lpstr>Меконг називають Дунаєм Азії </vt:lpstr>
      <vt:lpstr>Річки басейну Індійського океану</vt:lpstr>
      <vt:lpstr>Інд – тече переважно не в Індії, а в Пакистані! Відкладає велику кількість наносів з Гімалаїв. Відіграє надзвичайно велику роль для зрошення в пустельних регіонах. </vt:lpstr>
      <vt:lpstr>Ганг </vt:lpstr>
      <vt:lpstr>Презентация PowerPoint</vt:lpstr>
      <vt:lpstr>Ганг – місце для священних обрядів</vt:lpstr>
      <vt:lpstr>Презентация PowerPoint</vt:lpstr>
      <vt:lpstr>Тигр зливаючись з Євфратом утворює річку Шат-ель-Араб, яка впадає в Перську затоку    </vt:lpstr>
      <vt:lpstr>Євфрат </vt:lpstr>
      <vt:lpstr>Басейн внутрішнього стоку</vt:lpstr>
      <vt:lpstr>Волга – не тільки найбільша річка басейну Внутрішнього стоку, а й Європи!</vt:lpstr>
      <vt:lpstr>Амудар'я    Сирдар'я </vt:lpstr>
      <vt:lpstr>Домашнє завдання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Води Євразії </dc:title>
  <cp:lastModifiedBy>Aj</cp:lastModifiedBy>
  <cp:revision>71</cp:revision>
  <dcterms:modified xsi:type="dcterms:W3CDTF">2020-03-26T23:28:05Z</dcterms:modified>
</cp:coreProperties>
</file>