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57" r:id="rId6"/>
    <p:sldId id="267" r:id="rId7"/>
    <p:sldId id="262" r:id="rId8"/>
    <p:sldId id="270" r:id="rId9"/>
    <p:sldId id="275" r:id="rId10"/>
    <p:sldId id="263" r:id="rId11"/>
    <p:sldId id="276" r:id="rId12"/>
    <p:sldId id="264" r:id="rId13"/>
    <p:sldId id="277" r:id="rId14"/>
    <p:sldId id="266" r:id="rId15"/>
    <p:sldId id="268" r:id="rId16"/>
    <p:sldId id="27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116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Природні умови і ресурси Чорного та Азовського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морів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4365104"/>
            <a:ext cx="3416424" cy="1752600"/>
          </a:xfrm>
        </p:spPr>
        <p:txBody>
          <a:bodyPr/>
          <a:lstStyle/>
          <a:p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Бартош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Є.М.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25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08912" cy="1584176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l"/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та солоність вод Чорного та Азовського морів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032442"/>
              </p:ext>
            </p:extLst>
          </p:nvPr>
        </p:nvGraphicFramePr>
        <p:xfrm>
          <a:off x="467544" y="2060848"/>
          <a:ext cx="8208912" cy="374441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736018"/>
                <a:gridCol w="2736018"/>
                <a:gridCol w="2736876"/>
              </a:tblGrid>
              <a:tr h="37444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Водні маси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˚</a:t>
                      </a:r>
                      <a:r>
                        <a:rPr lang="uk-UA" sz="2400" baseline="30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2400" baseline="-25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 0 + </a:t>
                      </a: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˚</a:t>
                      </a: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˚</a:t>
                      </a:r>
                      <a:r>
                        <a:rPr lang="uk-UA" sz="2400" baseline="-25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 </a:t>
                      </a: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 +</a:t>
                      </a: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23+24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˚</a:t>
                      </a: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Солоність поверхневих вод </a:t>
                      </a: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17-18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‰</a:t>
                      </a:r>
                      <a:r>
                        <a:rPr lang="uk-UA" sz="24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Донних – 22,5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‰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˚</a:t>
                      </a: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+24+26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˚</a:t>
                      </a: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9-14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‰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Азовське швидше нагрівається влітку та вихолоняє взимку, менш солоне, в обох кільцеподібний рух течій проти годинникової </a:t>
                      </a: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стрілки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741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274638"/>
            <a:ext cx="3600400" cy="6034682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Глибше 150 м </a:t>
            </a:r>
            <a:b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Чорному морі сформувався сірководневий  шар, у якому відсутній  кисень і життя (крім анаеробних бактерій)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Картинки по запросу &quot;чорне море солоність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4261" r="49644"/>
          <a:stretch/>
        </p:blipFill>
        <p:spPr bwMode="auto">
          <a:xfrm>
            <a:off x="260890" y="980728"/>
            <a:ext cx="4896544" cy="4837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42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1143000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Азовське море має біднішу фауну, але значно вищу продуктивність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300221"/>
              </p:ext>
            </p:extLst>
          </p:nvPr>
        </p:nvGraphicFramePr>
        <p:xfrm>
          <a:off x="467545" y="1484784"/>
          <a:ext cx="8064896" cy="475252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688018"/>
                <a:gridCol w="2688018"/>
                <a:gridCol w="2688860"/>
              </a:tblGrid>
              <a:tr h="475252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Фауна: </a:t>
                      </a:r>
                      <a:endParaRPr lang="uk-UA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660 </a:t>
                      </a: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видів рослин, 2000 – тварин, </a:t>
                      </a:r>
                      <a:endParaRPr lang="uk-UA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 </a:t>
                      </a: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видів </a:t>
                      </a: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риб: кефаль,</a:t>
                      </a:r>
                      <a:r>
                        <a:rPr lang="ru-RU" sz="24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катран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uk-UA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дельфін </a:t>
                      </a: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афаліна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uk-UA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uk-UA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uk-UA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uk-UA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тюлень </a:t>
                      </a: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монах, дельфін </a:t>
                      </a: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азовка </a:t>
                      </a:r>
                      <a:endParaRPr lang="uk-UA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</a:t>
                      </a: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види червів-мігрантів, </a:t>
                      </a:r>
                      <a:endParaRPr lang="uk-UA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</a:t>
                      </a: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видів </a:t>
                      </a: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молюсків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uk-UA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обох - білуга, осетер, лящ, хамса, кілька, оселедці, бички, тарань, </a:t>
                      </a: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судак;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середземномор-ські </a:t>
                      </a: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мігранти: тюлька, пеламіда, скумбрія, севрюга, </a:t>
                      </a: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тунець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617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568952" cy="3312368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Сірководневий шар сформувався внаслідок масового відмирання прісноводних організмів у водоймі на місці теперішнього Чорного моря, що виникла після розтавання льодовиків. Прорив дуже солоних середземноморських вод через Босфор викликав їх швидку загибель та накопичення на дні.  </a:t>
            </a:r>
            <a:endParaRPr lang="ru-RU" sz="3200" dirty="0"/>
          </a:p>
        </p:txBody>
      </p:sp>
      <p:pic>
        <p:nvPicPr>
          <p:cNvPr id="4" name="Picture 2" descr="http://xn----8sbebhgbsfcbaca4bza2c4gh.xn--p1ai/Ancient-civilizations/Wells_Europe_4th_ice_age.jpg"/>
          <p:cNvPicPr>
            <a:picLocks noChangeAspect="1" noChangeArrowheads="1"/>
          </p:cNvPicPr>
          <p:nvPr/>
        </p:nvPicPr>
        <p:blipFill rotWithShape="1">
          <a:blip r:embed="rId2"/>
          <a:srcRect l="2189" t="2732" r="1763" b="29326"/>
          <a:stretch/>
        </p:blipFill>
        <p:spPr bwMode="auto">
          <a:xfrm>
            <a:off x="1619672" y="3501008"/>
            <a:ext cx="6106397" cy="32424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250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38916" y="274638"/>
            <a:ext cx="2325572" cy="423448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 проблеми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бриз утворення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260648"/>
            <a:ext cx="6387397" cy="60486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6280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Цвітіння води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Картинки по запросу &quot;чорне море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135"/>
          <a:stretch/>
        </p:blipFill>
        <p:spPr bwMode="auto">
          <a:xfrm>
            <a:off x="251520" y="1918362"/>
            <a:ext cx="4392488" cy="427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Картинки по запросу &quot;чорне море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794" y="1918363"/>
            <a:ext cx="4009693" cy="425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87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42-43, скласти порівняльну таблицю морів у зошиті (у довільній формі – ця презентація надає лише зразок), нанести елементи берегової лінії за таблицею або текстом параграфів</a:t>
            </a:r>
            <a:r>
              <a:rPr lang="uk-UA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809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7566" y="116632"/>
            <a:ext cx="5258930" cy="2232248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pPr fontAlgn="t"/>
            <a:r>
              <a:rPr lang="uk-UA" sz="3100" b="1" dirty="0" smtClean="0"/>
              <a:t/>
            </a:r>
            <a:br>
              <a:rPr lang="uk-UA" sz="3100" b="1" dirty="0" smtClean="0"/>
            </a:br>
            <a:r>
              <a:rPr lang="uk-UA" sz="3100" b="1" dirty="0"/>
              <a:t/>
            </a:r>
            <a:br>
              <a:rPr lang="uk-UA" sz="3100" b="1" dirty="0"/>
            </a:br>
            <a:r>
              <a:rPr lang="uk-UA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Чорне та Азовське моря – внутрішні моря Атлантичного океану, з'єднані з ним протоками та іншими морями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Picture 12" descr="http://dic.academic.ru/pictures/wiki/files/50/200px-Locatie_Zee_van_Azov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81" y="116632"/>
            <a:ext cx="3659785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Содержимое 6" descr="Розташування_Чорного_моря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4" y="2342795"/>
            <a:ext cx="7129463" cy="4357687"/>
          </a:xfrm>
        </p:spPr>
      </p:pic>
    </p:spTree>
    <p:extLst>
      <p:ext uri="{BB962C8B-B14F-4D97-AF65-F5344CB8AC3E}">
        <p14:creationId xmlns:p14="http://schemas.microsoft.com/office/powerpoint/2010/main" val="190512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463974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протока Босфор – Мармурове море – протока Дарданелли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7" descr="image190[1]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4"/>
          <a:stretch/>
        </p:blipFill>
        <p:spPr bwMode="auto">
          <a:xfrm>
            <a:off x="789369" y="1580606"/>
            <a:ext cx="7808364" cy="508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 l="10000" t="22277" r="19999" b="14603"/>
          <a:stretch>
            <a:fillRect/>
          </a:stretch>
        </p:blipFill>
        <p:spPr bwMode="auto">
          <a:xfrm>
            <a:off x="2915816" y="3933068"/>
            <a:ext cx="3211359" cy="194975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cxnSp>
        <p:nvCxnSpPr>
          <p:cNvPr id="12" name="Прямая со стрелкой 11"/>
          <p:cNvCxnSpPr/>
          <p:nvPr/>
        </p:nvCxnSpPr>
        <p:spPr>
          <a:xfrm flipH="1" flipV="1">
            <a:off x="2699792" y="2852936"/>
            <a:ext cx="216024" cy="1080132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1793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 собою моря з'єднані Керченською протокою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1" descr="Kerch Strait Landsa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00" y="1936751"/>
            <a:ext cx="3935790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http://upload.wikimedia.org/wikipedia/uk/7/78/Sivash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3" b="22490"/>
          <a:stretch/>
        </p:blipFill>
        <p:spPr bwMode="auto">
          <a:xfrm>
            <a:off x="4650377" y="1916832"/>
            <a:ext cx="4232024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50377" y="5166938"/>
            <a:ext cx="4260732" cy="138499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затока Сиваш, </a:t>
            </a:r>
          </a:p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– коса Арабатська стрілка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59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56576"/>
              </p:ext>
            </p:extLst>
          </p:nvPr>
        </p:nvGraphicFramePr>
        <p:xfrm>
          <a:off x="395536" y="116632"/>
          <a:ext cx="8424937" cy="640871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808019"/>
                <a:gridCol w="2808019"/>
                <a:gridCol w="2808899"/>
              </a:tblGrid>
              <a:tr h="4389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Чорне море</a:t>
                      </a: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Азовське море</a:t>
                      </a: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Висновки </a:t>
                      </a:r>
                      <a:endParaRPr lang="ru-RU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</a:tr>
              <a:tr h="59697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ФГП 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асейн 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Атлантичного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океану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лоща 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422 тис.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км</a:t>
                      </a:r>
                      <a:r>
                        <a:rPr lang="uk-UA" sz="1800" baseline="30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uk-UA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ротяжність 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захід-схід – 1167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км,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івніч-південь 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624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км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б’єм 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води 547 тис.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км</a:t>
                      </a:r>
                      <a:r>
                        <a:rPr lang="uk-UA" sz="1800" baseline="30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овжина 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узбережжя -4090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км, 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межах України – 1560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км</a:t>
                      </a:r>
                      <a:endParaRPr lang="uk-UA" sz="1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Берегова лінія: 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атоки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Каркінітська, Каламітська, Одеська,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Феодосійська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оси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Тендрівська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uk-UA" sz="1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лимани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Дністровський, Дніпровсько-Бузький,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Хаджибейський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асейн 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Атлантичного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океану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 тис.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км</a:t>
                      </a:r>
                      <a:r>
                        <a:rPr lang="uk-UA" sz="1800" baseline="30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uk-UA" sz="18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найбільша – 380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км,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ширина – 200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км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290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км</a:t>
                      </a:r>
                      <a:r>
                        <a:rPr lang="uk-UA" sz="1800" baseline="30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2686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км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400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км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uk-UA" sz="1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берегова 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лінія: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Сиваш, Таганрозька, Обитічна;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uk-UA" sz="1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8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Обитічна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Берда Арабатська Стрілка.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Молочний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Внутрішні моря Атлантичного океану;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Чорне море 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11 раз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більше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рази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довше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рази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вужче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1886 раз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менше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 рази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коротша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рази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менша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uk-UA" sz="1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порізана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слабо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хожа </a:t>
                      </a: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структура та характер 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берегів (переважно низинний</a:t>
                      </a: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uk-UA" sz="18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багато</a:t>
                      </a:r>
                      <a:r>
                        <a:rPr lang="uk-UA" sz="18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кіс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uk-UA" sz="1800" baseline="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8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лимани дуже поширені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212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595575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 берегової лінії, що названі в таблиці, – нанести на фізичну контурну карту. Головна відмінність у будові дна – тип земної кори!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Картинки по запросу &quot;чорне море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Картинки по запросу &quot;чорне море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30" y="3212976"/>
            <a:ext cx="4896544" cy="343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&quot;чорне море солоність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7" t="2894" r="23780" b="45780"/>
          <a:stretch/>
        </p:blipFill>
        <p:spPr bwMode="auto">
          <a:xfrm>
            <a:off x="4193770" y="1844824"/>
            <a:ext cx="480775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05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994122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земної кори визначає відмінності                             у глибинах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027553"/>
              </p:ext>
            </p:extLst>
          </p:nvPr>
        </p:nvGraphicFramePr>
        <p:xfrm>
          <a:off x="323528" y="1268760"/>
          <a:ext cx="8352929" cy="532859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784019"/>
                <a:gridCol w="2784019"/>
                <a:gridCol w="2784891"/>
              </a:tblGrid>
              <a:tr h="53285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Рельєф і будова </a:t>
                      </a: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дна Чорного моря: </a:t>
                      </a: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шельф, крутий материковий схил, відносно рівне дно, підводний хребет з заходу на схід  150 км.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Середні глибини – 1271 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Максимальна – 2245 м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Океанічний тип земної кори.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Азовське море: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тільки </a:t>
                      </a: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шельф!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uk-UA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uk-UA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uk-UA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7,4 </a:t>
                      </a: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м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материковий.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значно </a:t>
                      </a: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простіша в Азовському.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uk-UA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uk-UA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uk-UA" sz="2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Значно </a:t>
                      </a:r>
                      <a:r>
                        <a:rPr lang="uk-UA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мілкіше Азовське.</a:t>
                      </a:r>
                      <a:endParaRPr lang="ru-RU" sz="2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478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397309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Течії в обох морях мають коловий рух проти годинникової стрілки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Картинки по запросу &quot;чорне море солоність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&quot;чорне море солоність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Картинки по запросу &quot;чорне море солоність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20" name="Picture 8" descr="Картинки по запросу &quot;чорне море солоність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537"/>
          <a:stretch/>
        </p:blipFill>
        <p:spPr bwMode="auto">
          <a:xfrm>
            <a:off x="1331640" y="1906946"/>
            <a:ext cx="6552728" cy="394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26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Картинки по запросу &quot;чорне море солоність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47"/>
          <a:stretch/>
        </p:blipFill>
        <p:spPr bwMode="auto">
          <a:xfrm>
            <a:off x="395536" y="-19025"/>
            <a:ext cx="8352928" cy="6715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89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425</Words>
  <Application>Microsoft Office PowerPoint</Application>
  <PresentationFormat>Экран (4:3)</PresentationFormat>
  <Paragraphs>125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Природні умови і ресурси Чорного та Азовського морів</vt:lpstr>
      <vt:lpstr>  Чорне та Азовське моря – внутрішні моря Атлантичного океану, з'єднані з ним протоками та іншими морями  </vt:lpstr>
      <vt:lpstr>Система протока Босфор – Мармурове море – протока Дарданелли </vt:lpstr>
      <vt:lpstr>Між собою моря з'єднані Керченською протокою</vt:lpstr>
      <vt:lpstr>Презентация PowerPoint</vt:lpstr>
      <vt:lpstr>Елементи берегової лінії, що названі в таблиці, – нанести на фізичну контурну карту. Головна відмінність у будові дна – тип земної кори! </vt:lpstr>
      <vt:lpstr>Тип земної кори визначає відмінності                             у глибинах</vt:lpstr>
      <vt:lpstr>Течії в обох морях мають коловий рух проти годинникової стрілки</vt:lpstr>
      <vt:lpstr>Презентация PowerPoint</vt:lpstr>
      <vt:lpstr>Температура та солоність вод Чорного та Азовського морів</vt:lpstr>
      <vt:lpstr>Глибше 150 м  у Чорному морі сформувався сірководневий  шар, у якому відсутній  кисень і життя (крім анаеробних бактерій)</vt:lpstr>
      <vt:lpstr>Азовське море має біднішу фауну, але значно вищу продуктивність</vt:lpstr>
      <vt:lpstr>Сірководневий шар сформувався внаслідок масового відмирання прісноводних організмів у водоймі на місці теперішнього Чорного моря, що виникла після розтавання льодовиків. Прорив дуже солоних середземноморських вод через Босфор викликав їх швидку загибель та накопичення на дні.  </vt:lpstr>
      <vt:lpstr>Екологічні проблеми</vt:lpstr>
      <vt:lpstr>Цвітіння води 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Aj</dc:creator>
  <cp:lastModifiedBy>Aj</cp:lastModifiedBy>
  <cp:revision>47</cp:revision>
  <dcterms:created xsi:type="dcterms:W3CDTF">2020-03-19T19:48:54Z</dcterms:created>
  <dcterms:modified xsi:type="dcterms:W3CDTF">2020-03-20T08:13:21Z</dcterms:modified>
</cp:coreProperties>
</file>