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85" r:id="rId4"/>
    <p:sldId id="258" r:id="rId5"/>
    <p:sldId id="284" r:id="rId6"/>
    <p:sldId id="259" r:id="rId7"/>
    <p:sldId id="260" r:id="rId8"/>
    <p:sldId id="261" r:id="rId9"/>
    <p:sldId id="262" r:id="rId10"/>
    <p:sldId id="286" r:id="rId11"/>
    <p:sldId id="275" r:id="rId12"/>
    <p:sldId id="277" r:id="rId13"/>
    <p:sldId id="265" r:id="rId14"/>
    <p:sldId id="266" r:id="rId15"/>
    <p:sldId id="263" r:id="rId16"/>
    <p:sldId id="264" r:id="rId17"/>
    <p:sldId id="270" r:id="rId18"/>
    <p:sldId id="269" r:id="rId19"/>
    <p:sldId id="268" r:id="rId20"/>
    <p:sldId id="271" r:id="rId21"/>
    <p:sldId id="267" r:id="rId22"/>
    <p:sldId id="272" r:id="rId23"/>
    <p:sldId id="276" r:id="rId24"/>
    <p:sldId id="274" r:id="rId25"/>
    <p:sldId id="278" r:id="rId26"/>
    <p:sldId id="279" r:id="rId27"/>
    <p:sldId id="280" r:id="rId28"/>
    <p:sldId id="281" r:id="rId29"/>
    <p:sldId id="283" r:id="rId30"/>
    <p:sldId id="282" r:id="rId31"/>
    <p:sldId id="287" r:id="rId32"/>
    <p:sldId id="288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53BE9-0582-4523-BF69-231A4EEDAD03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2DE9EA-40F1-40B1-A458-FD6113A2D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14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E9EA-40F1-40B1-A458-FD6113A2D7C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490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Світовий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океан 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FF00"/>
                </a:solidFill>
              </a:rPr>
              <a:t>Учитель географії Бартош Є.М.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4704" y="274638"/>
            <a:ext cx="5412095" cy="265030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Півострови – глибоко вдаються у водний простір, із суходолом з’єднані з одного боку </a:t>
            </a:r>
            <a:endParaRPr lang="ru-RU" sz="3200" dirty="0"/>
          </a:p>
        </p:txBody>
      </p:sp>
      <p:pic>
        <p:nvPicPr>
          <p:cNvPr id="4" name="Picture 4" descr="Картинки по запросу затока каркінітсь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332656"/>
            <a:ext cx="3167200" cy="2143140"/>
          </a:xfrm>
          <a:prstGeom prst="rect">
            <a:avLst/>
          </a:prstGeom>
          <a:noFill/>
        </p:spPr>
      </p:pic>
      <p:pic>
        <p:nvPicPr>
          <p:cNvPr id="5" name="Picture 2" descr="Картинки по запросу аравійський півострі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3" y="2636912"/>
            <a:ext cx="6088969" cy="399074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9552" y="976251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Кримський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23728" y="5085184"/>
            <a:ext cx="1598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Аравійський 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148064" y="5269850"/>
            <a:ext cx="1264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Індостан</a:t>
            </a:r>
            <a:r>
              <a:rPr lang="uk-UA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377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Картинки по запросу протока босфо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3000396" cy="2928958"/>
          </a:xfrm>
          <a:prstGeom prst="rect">
            <a:avLst/>
          </a:prstGeom>
          <a:noFill/>
        </p:spPr>
      </p:pic>
      <p:pic>
        <p:nvPicPr>
          <p:cNvPr id="32774" name="Picture 6" descr="Картинки по запросу мозамбіцька протока"/>
          <p:cNvPicPr>
            <a:picLocks noChangeAspect="1" noChangeArrowheads="1"/>
          </p:cNvPicPr>
          <p:nvPr/>
        </p:nvPicPr>
        <p:blipFill>
          <a:blip r:embed="rId3"/>
          <a:srcRect r="-618" b="1266"/>
          <a:stretch>
            <a:fillRect/>
          </a:stretch>
        </p:blipFill>
        <p:spPr bwMode="auto">
          <a:xfrm>
            <a:off x="4788025" y="2694520"/>
            <a:ext cx="3240360" cy="3949189"/>
          </a:xfrm>
          <a:prstGeom prst="rect">
            <a:avLst/>
          </a:prstGeom>
          <a:noFill/>
        </p:spPr>
      </p:pic>
      <p:pic>
        <p:nvPicPr>
          <p:cNvPr id="32770" name="Picture 2" descr="Картинки по запросу протока дрейка"/>
          <p:cNvPicPr>
            <a:picLocks noChangeAspect="1" noChangeArrowheads="1"/>
          </p:cNvPicPr>
          <p:nvPr/>
        </p:nvPicPr>
        <p:blipFill>
          <a:blip r:embed="rId4"/>
          <a:srcRect t="3774" r="24741"/>
          <a:stretch>
            <a:fillRect/>
          </a:stretch>
        </p:blipFill>
        <p:spPr bwMode="auto">
          <a:xfrm>
            <a:off x="142844" y="3062120"/>
            <a:ext cx="4214842" cy="358159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0"/>
            <a:ext cx="5581854" cy="269452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Протока – відносно вузька смуга води, яка з’єднує водойми, або розділяє ділянки суходолу. </a:t>
            </a:r>
            <a:b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Найдовша </a:t>
            </a:r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протока – Мозамбіцька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4857760"/>
            <a:ext cx="4339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Найширша  протока - </a:t>
            </a:r>
            <a:r>
              <a:rPr lang="uk-UA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Дрейка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357166"/>
            <a:ext cx="1214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Протока</a:t>
            </a:r>
            <a:b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Босфор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/>
          <a:lstStyle/>
          <a:p>
            <a:r>
              <a:rPr lang="uk-UA" dirty="0" smtClean="0">
                <a:solidFill>
                  <a:srgbClr val="FFFF00"/>
                </a:solidFill>
              </a:rPr>
              <a:t>Види островів 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34818" name="Picture 2" descr="Картинки по запросу найбільший кораловий острів"/>
          <p:cNvPicPr>
            <a:picLocks noChangeAspect="1" noChangeArrowheads="1"/>
          </p:cNvPicPr>
          <p:nvPr/>
        </p:nvPicPr>
        <p:blipFill rotWithShape="1">
          <a:blip r:embed="rId2"/>
          <a:srcRect b="14268"/>
          <a:stretch/>
        </p:blipFill>
        <p:spPr bwMode="auto">
          <a:xfrm>
            <a:off x="251520" y="2487218"/>
            <a:ext cx="8696215" cy="31273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Острів Вулькано утворився від виверження вулкану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0760" y="274638"/>
            <a:ext cx="3000396" cy="2362274"/>
          </a:xfrm>
        </p:spPr>
        <p:txBody>
          <a:bodyPr/>
          <a:lstStyle/>
          <a:p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Вулькано (вигляд зверху)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23554" name="Picture 2" descr="Картинки по запросу вулькано вулка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57562"/>
            <a:ext cx="9159479" cy="3500438"/>
          </a:xfrm>
          <a:prstGeom prst="rect">
            <a:avLst/>
          </a:prstGeom>
          <a:noFill/>
        </p:spPr>
      </p:pic>
      <p:pic>
        <p:nvPicPr>
          <p:cNvPr id="23556" name="Picture 4" descr="Картинки по запросу вулькано вулка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000761" cy="33737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 smtClean="0">
                <a:solidFill>
                  <a:srgbClr val="FFFF00"/>
                </a:solidFill>
                <a:latin typeface="+mn-lt"/>
              </a:rPr>
              <a:t>Молокіні</a:t>
            </a:r>
            <a:r>
              <a:rPr lang="uk-UA" b="1" dirty="0" smtClean="0">
                <a:solidFill>
                  <a:srgbClr val="FFFF00"/>
                </a:solidFill>
                <a:latin typeface="+mn-lt"/>
              </a:rPr>
              <a:t> </a:t>
            </a:r>
            <a:endParaRPr lang="ru-RU" b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1026" name="Picture 2" descr="Картинки по запросу вулканічні остро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186102"/>
            <a:ext cx="7286676" cy="54578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uk-UA" b="1" dirty="0" err="1" smtClean="0">
                <a:solidFill>
                  <a:srgbClr val="FFFF00"/>
                </a:solidFill>
                <a:latin typeface="+mn-lt"/>
              </a:rPr>
              <a:t>Стромболі</a:t>
            </a:r>
            <a:r>
              <a:rPr lang="uk-UA" b="1" dirty="0" smtClean="0">
                <a:solidFill>
                  <a:srgbClr val="FFFF00"/>
                </a:solidFill>
                <a:latin typeface="+mn-lt"/>
              </a:rPr>
              <a:t> </a:t>
            </a:r>
            <a:endParaRPr lang="ru-RU" b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21506" name="Picture 2" descr="Картинки по запросу вулканічні остро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714356"/>
            <a:ext cx="9248497" cy="6143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3636" y="3786190"/>
            <a:ext cx="2500330" cy="2000264"/>
          </a:xfrm>
        </p:spPr>
        <p:txBody>
          <a:bodyPr>
            <a:normAutofit/>
          </a:bodyPr>
          <a:lstStyle/>
          <a:p>
            <a:r>
              <a:rPr lang="uk-UA" dirty="0" err="1" smtClean="0"/>
              <a:t>Мауна-лоа</a:t>
            </a:r>
            <a:endParaRPr lang="ru-RU" dirty="0"/>
          </a:p>
        </p:txBody>
      </p:sp>
      <p:pic>
        <p:nvPicPr>
          <p:cNvPr id="27650" name="Picture 2" descr="Картинки по запросу вулкан мауна-ло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980651"/>
            <a:ext cx="5500726" cy="3745951"/>
          </a:xfrm>
          <a:prstGeom prst="rect">
            <a:avLst/>
          </a:prstGeom>
          <a:noFill/>
        </p:spPr>
      </p:pic>
      <p:pic>
        <p:nvPicPr>
          <p:cNvPr id="27652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14290"/>
            <a:ext cx="4000496" cy="2638260"/>
          </a:xfrm>
          <a:prstGeom prst="rect">
            <a:avLst/>
          </a:prstGeom>
          <a:noFill/>
        </p:spPr>
      </p:pic>
      <p:pic>
        <p:nvPicPr>
          <p:cNvPr id="27654" name="Picture 6" descr="Картинки по запросу вулкан мауна-ло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214290"/>
            <a:ext cx="4760333" cy="26622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r>
              <a:rPr lang="uk-UA" b="1" dirty="0" err="1" smtClean="0">
                <a:solidFill>
                  <a:srgbClr val="FFFF00"/>
                </a:solidFill>
                <a:latin typeface="+mn-lt"/>
              </a:rPr>
              <a:t>Мауна-Кеа</a:t>
            </a:r>
            <a:endParaRPr lang="ru-RU" b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26626" name="Picture 2" descr="Картинки по запросу вулкан мауна-ке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59022"/>
            <a:ext cx="9144000" cy="60989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uk-UA" b="1" dirty="0" err="1" smtClean="0">
                <a:solidFill>
                  <a:srgbClr val="FFFF00"/>
                </a:solidFill>
                <a:latin typeface="+mn-lt"/>
              </a:rPr>
              <a:t>Кілауеа</a:t>
            </a:r>
            <a:r>
              <a:rPr lang="uk-UA" b="1" dirty="0" smtClean="0">
                <a:solidFill>
                  <a:srgbClr val="FFFF00"/>
                </a:solidFill>
                <a:latin typeface="+mn-lt"/>
              </a:rPr>
              <a:t> </a:t>
            </a:r>
            <a:endParaRPr lang="ru-RU" b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2560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74"/>
            <a:ext cx="9182100" cy="6143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FF00"/>
                </a:solidFill>
                <a:latin typeface="+mn-lt"/>
              </a:rPr>
              <a:t>Океанів 4, але є інші погляди</a:t>
            </a:r>
            <a:endParaRPr lang="ru-RU" b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1026" name="Picture 2" descr="C:\Users\Aj\Desktop\Г І Ф\300px-World_ocean_map.gif"/>
          <p:cNvPicPr>
            <a:picLocks noChangeAspect="1" noChangeArrowheads="1" noCrop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2338612" y="1313978"/>
            <a:ext cx="5329732" cy="53297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00438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uk-UA" dirty="0" err="1" smtClean="0">
                <a:solidFill>
                  <a:srgbClr val="FFFF00"/>
                </a:solidFill>
                <a:latin typeface="+mn-lt"/>
              </a:rPr>
              <a:t>Хуалалаї</a:t>
            </a:r>
            <a:r>
              <a:rPr lang="uk-UA" dirty="0" smtClean="0">
                <a:solidFill>
                  <a:srgbClr val="FFFF00"/>
                </a:solidFill>
                <a:latin typeface="+mn-lt"/>
              </a:rPr>
              <a:t>. Кохала </a:t>
            </a:r>
            <a:endParaRPr lang="ru-RU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2867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14290"/>
            <a:ext cx="7572428" cy="3112705"/>
          </a:xfrm>
          <a:prstGeom prst="rect">
            <a:avLst/>
          </a:prstGeom>
          <a:noFill/>
        </p:spPr>
      </p:pic>
      <p:pic>
        <p:nvPicPr>
          <p:cNvPr id="28676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r="-313" b="43000"/>
          <a:stretch>
            <a:fillRect/>
          </a:stretch>
        </p:blipFill>
        <p:spPr bwMode="auto">
          <a:xfrm>
            <a:off x="642910" y="4143356"/>
            <a:ext cx="7643866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274638"/>
            <a:ext cx="1714512" cy="3010346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FFFF00"/>
                </a:solidFill>
                <a:latin typeface="+mn-lt"/>
              </a:rPr>
              <a:t>Острів </a:t>
            </a:r>
            <a:r>
              <a:rPr lang="uk-UA" sz="2800" b="1" dirty="0" smtClean="0">
                <a:solidFill>
                  <a:srgbClr val="FFFF00"/>
                </a:solidFill>
                <a:latin typeface="+mn-lt"/>
              </a:rPr>
              <a:t>Гавайї -  з пяти вулканів </a:t>
            </a:r>
            <a:endParaRPr lang="ru-RU" sz="2800" b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2457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88"/>
            <a:ext cx="3129952" cy="3357587"/>
          </a:xfrm>
          <a:prstGeom prst="rect">
            <a:avLst/>
          </a:prstGeom>
          <a:noFill/>
        </p:spPr>
      </p:pic>
      <p:pic>
        <p:nvPicPr>
          <p:cNvPr id="24580" name="Picture 4" descr="Картинки по запросу острів гаваї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2159" y="214290"/>
            <a:ext cx="4067559" cy="3357586"/>
          </a:xfrm>
          <a:prstGeom prst="rect">
            <a:avLst/>
          </a:prstGeom>
          <a:noFill/>
        </p:spPr>
      </p:pic>
      <p:pic>
        <p:nvPicPr>
          <p:cNvPr id="24582" name="Picture 6" descr="Мауна-Ло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62350" y="3643314"/>
            <a:ext cx="5367368" cy="3071834"/>
          </a:xfrm>
          <a:prstGeom prst="rect">
            <a:avLst/>
          </a:prstGeom>
          <a:noFill/>
        </p:spPr>
      </p:pic>
      <p:pic>
        <p:nvPicPr>
          <p:cNvPr id="24584" name="Picture 8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643314"/>
            <a:ext cx="3143272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214553"/>
            <a:ext cx="9036496" cy="1758205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rgbClr val="FFFF00"/>
                </a:solidFill>
                <a:latin typeface="+mn-lt"/>
              </a:rPr>
              <a:t>Материкові – відокремлені протоками від материка і мають таку саму будову земної кори. Архіпелаг – скупчення островів.</a:t>
            </a:r>
            <a:endParaRPr lang="ru-RU" sz="3200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3072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42852"/>
            <a:ext cx="5638800" cy="2162176"/>
          </a:xfrm>
          <a:prstGeom prst="rect">
            <a:avLst/>
          </a:prstGeom>
          <a:noFill/>
        </p:spPr>
      </p:pic>
      <p:pic>
        <p:nvPicPr>
          <p:cNvPr id="30724" name="Picture 4" descr="Картинки по запросу канадський архіпелаг"/>
          <p:cNvPicPr>
            <a:picLocks noChangeAspect="1" noChangeArrowheads="1"/>
          </p:cNvPicPr>
          <p:nvPr/>
        </p:nvPicPr>
        <p:blipFill>
          <a:blip r:embed="rId3"/>
          <a:srcRect b="40298"/>
          <a:stretch>
            <a:fillRect/>
          </a:stretch>
        </p:blipFill>
        <p:spPr bwMode="auto">
          <a:xfrm>
            <a:off x="1671507" y="3972759"/>
            <a:ext cx="5644427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8" name="Picture 6" descr="Картинки по запросу гренлан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0"/>
            <a:ext cx="6321314" cy="90872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Гренландія – найбільший острів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3794" name="Picture 2" descr="Картинки по запросу гренланд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857500" cy="2857500"/>
          </a:xfrm>
          <a:prstGeom prst="rect">
            <a:avLst/>
          </a:prstGeom>
          <a:noFill/>
        </p:spPr>
      </p:pic>
      <p:pic>
        <p:nvPicPr>
          <p:cNvPr id="33796" name="Picture 4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357562"/>
            <a:ext cx="2357454" cy="33379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Picture 6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009615"/>
            <a:ext cx="9143999" cy="484838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FF00"/>
                </a:solidFill>
                <a:latin typeface="+mn-lt"/>
              </a:rPr>
              <a:t>Нова Гвінея </a:t>
            </a:r>
            <a:endParaRPr lang="ru-RU" b="1" dirty="0">
              <a:solidFill>
                <a:srgbClr val="FFFF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Картинки по запросу найбільший кораловий острі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5000660" cy="307183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8" y="3429000"/>
            <a:ext cx="2714612" cy="321471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Великий Бар'єрний 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риф утворили корали – маленькі морські організми </a:t>
            </a:r>
            <a:endParaRPr lang="ru-RU" sz="2800" dirty="0">
              <a:latin typeface="+mn-lt"/>
            </a:endParaRPr>
          </a:p>
        </p:txBody>
      </p:sp>
      <p:pic>
        <p:nvPicPr>
          <p:cNvPr id="35844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l="16741" t="5523" r="21393"/>
          <a:stretch>
            <a:fillRect/>
          </a:stretch>
        </p:blipFill>
        <p:spPr bwMode="auto">
          <a:xfrm>
            <a:off x="5312340" y="214290"/>
            <a:ext cx="3604614" cy="3071834"/>
          </a:xfrm>
          <a:prstGeom prst="rect">
            <a:avLst/>
          </a:prstGeom>
          <a:noFill/>
        </p:spPr>
      </p:pic>
      <p:pic>
        <p:nvPicPr>
          <p:cNvPr id="35846" name="Picture 6" descr="Картинки по запросу риф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429000"/>
            <a:ext cx="6200232" cy="32861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Великий Бар'єрний </a:t>
            </a:r>
            <a:r>
              <a:rPr lang="uk-UA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риф видно з космосу</a:t>
            </a:r>
            <a:endParaRPr lang="ru-RU" sz="3600" dirty="0">
              <a:latin typeface="+mn-lt"/>
            </a:endParaRPr>
          </a:p>
        </p:txBody>
      </p:sp>
      <p:pic>
        <p:nvPicPr>
          <p:cNvPr id="3686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9144021" cy="5143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/>
          <a:lstStyle/>
          <a:p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Великий Бар'єрний риф</a:t>
            </a:r>
            <a:endParaRPr lang="ru-RU" dirty="0">
              <a:latin typeface="+mn-lt"/>
            </a:endParaRPr>
          </a:p>
        </p:txBody>
      </p:sp>
      <p:pic>
        <p:nvPicPr>
          <p:cNvPr id="37890" name="Picture 2" descr="Картинки по запросу великий бар'єрний риф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14422"/>
            <a:ext cx="8358246" cy="5405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8" y="274638"/>
            <a:ext cx="3686172" cy="2011362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Атол – теж утворили корали як риф 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8914" name="Picture 2" descr="Картинки по запросу атоли коралов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2500" cy="3133726"/>
          </a:xfrm>
          <a:prstGeom prst="rect">
            <a:avLst/>
          </a:prstGeom>
          <a:noFill/>
        </p:spPr>
      </p:pic>
      <p:pic>
        <p:nvPicPr>
          <p:cNvPr id="38916" name="Picture 4" descr="Картинки по запросу атоли коралові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44416" y="2924944"/>
            <a:ext cx="5899584" cy="3933056"/>
          </a:xfrm>
          <a:prstGeom prst="rect">
            <a:avLst/>
          </a:prstGeom>
          <a:noFill/>
        </p:spPr>
      </p:pic>
      <p:pic>
        <p:nvPicPr>
          <p:cNvPr id="38918" name="Picture 6" descr="Картинки по запросу утворення атолу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048000"/>
            <a:ext cx="2905125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00108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Утворення 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атолу при руйнуванні вулкану </a:t>
            </a:r>
            <a:endParaRPr lang="ru-RU" sz="3200" dirty="0">
              <a:latin typeface="+mn-lt"/>
            </a:endParaRPr>
          </a:p>
        </p:txBody>
      </p:sp>
      <p:pic>
        <p:nvPicPr>
          <p:cNvPr id="4096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l="3306" t="4651" r="3305" b="5814"/>
          <a:stretch>
            <a:fillRect/>
          </a:stretch>
        </p:blipFill>
        <p:spPr bwMode="auto">
          <a:xfrm>
            <a:off x="683568" y="1299689"/>
            <a:ext cx="7632848" cy="520114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Карта 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океанів, якби в них не було води 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3010" name="Picture 2" descr="Картинки по запросу карта океан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84784"/>
            <a:ext cx="9144000" cy="509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Атол 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9938" name="Picture 2" descr="Картинки по запросу атоли острі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71612"/>
            <a:ext cx="8786874" cy="49392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FF00"/>
                </a:solidFill>
                <a:latin typeface="+mn-lt"/>
              </a:rPr>
              <a:t>Острів </a:t>
            </a:r>
            <a:r>
              <a:rPr lang="uk-UA" b="1" dirty="0" smtClean="0">
                <a:solidFill>
                  <a:srgbClr val="FFFF00"/>
                </a:solidFill>
                <a:latin typeface="+mn-lt"/>
              </a:rPr>
              <a:t>Зміїний (Україна) </a:t>
            </a:r>
            <a:endParaRPr lang="ru-RU" b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29698" name="Picture 2" descr="Картинки по запросу острі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00174"/>
            <a:ext cx="6667500" cy="5000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303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FF00"/>
                </a:solidFill>
                <a:latin typeface="+mn-lt"/>
              </a:rPr>
              <a:t>Домашнє завдання</a:t>
            </a:r>
            <a:endParaRPr lang="ru-RU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78112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sz="3000" b="1" dirty="0" smtClean="0">
                <a:solidFill>
                  <a:srgbClr val="FFFF00"/>
                </a:solidFill>
              </a:rPr>
              <a:t>Опрацювати § 41, вивчити терміни: океан,</a:t>
            </a:r>
            <a:r>
              <a:rPr lang="ru-RU" sz="3000" b="1" dirty="0">
                <a:solidFill>
                  <a:srgbClr val="FFFF00"/>
                </a:solidFill>
              </a:rPr>
              <a:t> </a:t>
            </a:r>
            <a:r>
              <a:rPr lang="uk-UA" sz="3000" b="1" dirty="0" smtClean="0">
                <a:solidFill>
                  <a:srgbClr val="FFFF00"/>
                </a:solidFill>
              </a:rPr>
              <a:t>море, протока, затока, острів, півострів, архіпелаг.</a:t>
            </a:r>
          </a:p>
          <a:p>
            <a:pPr marL="0" lvl="0" indent="0">
              <a:buNone/>
            </a:pPr>
            <a:r>
              <a:rPr lang="uk-UA" sz="3000" b="1" dirty="0">
                <a:solidFill>
                  <a:srgbClr val="FFFF00"/>
                </a:solidFill>
              </a:rPr>
              <a:t>Назвіть та поясніть відмінності:</a:t>
            </a:r>
            <a:endParaRPr lang="ru-RU" sz="3000" b="1" dirty="0">
              <a:solidFill>
                <a:srgbClr val="FFFF00"/>
              </a:solidFill>
            </a:endParaRPr>
          </a:p>
          <a:p>
            <a:pPr lvl="0"/>
            <a:r>
              <a:rPr lang="uk-UA" sz="3000" b="1" dirty="0">
                <a:solidFill>
                  <a:srgbClr val="FFFF00"/>
                </a:solidFill>
              </a:rPr>
              <a:t>між типами островів;</a:t>
            </a:r>
            <a:endParaRPr lang="ru-RU" sz="3000" b="1" dirty="0">
              <a:solidFill>
                <a:srgbClr val="FFFF00"/>
              </a:solidFill>
            </a:endParaRPr>
          </a:p>
          <a:p>
            <a:pPr lvl="0"/>
            <a:r>
              <a:rPr lang="uk-UA" sz="3000" b="1" dirty="0">
                <a:solidFill>
                  <a:srgbClr val="FFFF00"/>
                </a:solidFill>
              </a:rPr>
              <a:t>між типами морів.</a:t>
            </a:r>
            <a:endParaRPr lang="ru-RU" sz="30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uk-UA" sz="3000" dirty="0" smtClean="0">
                <a:solidFill>
                  <a:srgbClr val="FFFF00"/>
                </a:solidFill>
              </a:rPr>
              <a:t>На контурну карту океанів нанесіть за списком практичної роботи №7 (с.191). Азовське море і Керченську протоку – на фізичній карті України. </a:t>
            </a:r>
            <a:r>
              <a:rPr lang="uk-UA" sz="2600" dirty="0" smtClean="0">
                <a:solidFill>
                  <a:srgbClr val="FFFF00"/>
                </a:solidFill>
              </a:rPr>
              <a:t>Якщо Ваша контурна карта залишилася в школі – можна роздрукувати з Інтернету окремий лист. </a:t>
            </a:r>
            <a:endParaRPr lang="ru-RU" sz="2600" dirty="0">
              <a:solidFill>
                <a:srgbClr val="FFFF00"/>
              </a:solidFill>
            </a:endParaRPr>
          </a:p>
          <a:p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38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Картинки по запросу світовий океан та його частин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05783"/>
            <a:ext cx="8858312" cy="65617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Океани </a:t>
            </a:r>
            <a:endParaRPr lang="ru-RU" dirty="0"/>
          </a:p>
        </p:txBody>
      </p:sp>
      <p:pic>
        <p:nvPicPr>
          <p:cNvPr id="41986" name="Picture 2" descr="Картинки по запросу світовий океан та його частини"/>
          <p:cNvPicPr>
            <a:picLocks noChangeAspect="1" noChangeArrowheads="1"/>
          </p:cNvPicPr>
          <p:nvPr/>
        </p:nvPicPr>
        <p:blipFill>
          <a:blip r:embed="rId2"/>
          <a:srcRect r="801" b="7624"/>
          <a:stretch>
            <a:fillRect/>
          </a:stretch>
        </p:blipFill>
        <p:spPr bwMode="auto">
          <a:xfrm>
            <a:off x="285720" y="1571612"/>
            <a:ext cx="8643998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Внутрішні </a:t>
            </a: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моря з’єднуються з океаном лише протокою 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3" y="1370509"/>
            <a:ext cx="3214711" cy="5259267"/>
          </a:xfrm>
          <a:prstGeom prst="rect">
            <a:avLst/>
          </a:prstGeom>
          <a:noFill/>
        </p:spPr>
      </p:pic>
      <p:pic>
        <p:nvPicPr>
          <p:cNvPr id="16388" name="Picture 4" descr="Картинки по запросу чорне та азовське мор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1357298"/>
            <a:ext cx="5435129" cy="2867032"/>
          </a:xfrm>
          <a:prstGeom prst="rect">
            <a:avLst/>
          </a:prstGeom>
          <a:noFill/>
        </p:spPr>
      </p:pic>
      <p:pic>
        <p:nvPicPr>
          <p:cNvPr id="16390" name="Picture 6" descr="Картинки по запросу середземне мор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4352252"/>
            <a:ext cx="3071834" cy="2248584"/>
          </a:xfrm>
          <a:prstGeom prst="rect">
            <a:avLst/>
          </a:prstGeom>
          <a:noFill/>
        </p:spPr>
      </p:pic>
      <p:pic>
        <p:nvPicPr>
          <p:cNvPr id="16392" name="Picture 8" descr="Похожее изображение"/>
          <p:cNvPicPr>
            <a:picLocks noChangeAspect="1" noChangeArrowheads="1"/>
          </p:cNvPicPr>
          <p:nvPr/>
        </p:nvPicPr>
        <p:blipFill>
          <a:blip r:embed="rId6"/>
          <a:srcRect l="10000" t="22277" r="19999" b="14603"/>
          <a:stretch>
            <a:fillRect/>
          </a:stretch>
        </p:blipFill>
        <p:spPr bwMode="auto">
          <a:xfrm>
            <a:off x="6647904" y="4786322"/>
            <a:ext cx="2353252" cy="142876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59632" y="1469975"/>
            <a:ext cx="1408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Червоне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458836" y="2996952"/>
            <a:ext cx="12506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rgbClr val="FFFF00"/>
                </a:solidFill>
              </a:rPr>
              <a:t>Чорне</a:t>
            </a:r>
            <a:r>
              <a:rPr lang="uk-UA" dirty="0" smtClean="0">
                <a:solidFill>
                  <a:srgbClr val="FFFF00"/>
                </a:solidFill>
              </a:rPr>
              <a:t>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6030416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Середземне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300192" y="1811814"/>
            <a:ext cx="2700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FF00"/>
                </a:solidFill>
              </a:rPr>
              <a:t>Азовське</a:t>
            </a:r>
            <a:r>
              <a:rPr lang="uk-UA" dirty="0" smtClean="0"/>
              <a:t> </a:t>
            </a:r>
            <a:r>
              <a:rPr lang="uk-UA" dirty="0" smtClean="0">
                <a:solidFill>
                  <a:srgbClr val="FFFF00"/>
                </a:solidFill>
              </a:rPr>
              <a:t>– наймілкіше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9901" y="6204408"/>
            <a:ext cx="2741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solidFill>
                  <a:srgbClr val="FFFF00"/>
                </a:solidFill>
              </a:rPr>
              <a:t>Мармурове – найменше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686" cy="1654164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Окраїнні </a:t>
            </a:r>
            <a:r>
              <a:rPr lang="uk-UA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моря – відокремлені лише островами </a:t>
            </a: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Північне                  Норвезьке 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Картинки по запросу північне мо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974" y="2000240"/>
            <a:ext cx="3442934" cy="4505327"/>
          </a:xfrm>
          <a:prstGeom prst="rect">
            <a:avLst/>
          </a:prstGeom>
          <a:noFill/>
        </p:spPr>
      </p:pic>
      <p:pic>
        <p:nvPicPr>
          <p:cNvPr id="17412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l="7230" t="4902" r="7839" b="326"/>
          <a:stretch>
            <a:fillRect/>
          </a:stretch>
        </p:blipFill>
        <p:spPr bwMode="auto">
          <a:xfrm>
            <a:off x="3857620" y="2000240"/>
            <a:ext cx="5072066" cy="4525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 smtClean="0">
                <a:solidFill>
                  <a:srgbClr val="FFFF00"/>
                </a:solidFill>
                <a:latin typeface="+mn-lt"/>
              </a:rPr>
              <a:t>Міжострівні</a:t>
            </a:r>
            <a:r>
              <a:rPr lang="uk-UA" b="1" dirty="0" smtClean="0">
                <a:solidFill>
                  <a:srgbClr val="FFFF00"/>
                </a:solidFill>
                <a:latin typeface="+mn-lt"/>
              </a:rPr>
              <a:t> моря </a:t>
            </a:r>
            <a:endParaRPr lang="ru-RU" b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18434" name="Picture 2" descr="Картинки по запросу море сул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714488"/>
            <a:ext cx="3723699" cy="4907305"/>
          </a:xfrm>
          <a:prstGeom prst="rect">
            <a:avLst/>
          </a:prstGeom>
          <a:noFill/>
        </p:spPr>
      </p:pic>
      <p:pic>
        <p:nvPicPr>
          <p:cNvPr id="18436" name="Picture 4" descr="Картинки по запросу філіппінське море"/>
          <p:cNvPicPr>
            <a:picLocks noChangeAspect="1" noChangeArrowheads="1"/>
          </p:cNvPicPr>
          <p:nvPr/>
        </p:nvPicPr>
        <p:blipFill>
          <a:blip r:embed="rId3"/>
          <a:srcRect l="8813" t="371" r="16903"/>
          <a:stretch>
            <a:fillRect/>
          </a:stretch>
        </p:blipFill>
        <p:spPr bwMode="auto">
          <a:xfrm>
            <a:off x="228018" y="1714488"/>
            <a:ext cx="4701172" cy="483395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43608" y="2636912"/>
            <a:ext cx="204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Філіпінське море</a:t>
            </a:r>
            <a:r>
              <a:rPr lang="uk-UA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6446" y="0"/>
            <a:ext cx="3357554" cy="6525344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Затоки мають вільний зв’язок з океаном і схожі водні маси   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9458" name="Picture 2" descr="Картинки по запросу філіппінське мо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5572164" cy="3898735"/>
          </a:xfrm>
          <a:prstGeom prst="rect">
            <a:avLst/>
          </a:prstGeom>
          <a:noFill/>
        </p:spPr>
      </p:pic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44321"/>
            <a:ext cx="3500462" cy="26136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263</Words>
  <Application>Microsoft Office PowerPoint</Application>
  <PresentationFormat>Экран (4:3)</PresentationFormat>
  <Paragraphs>49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Світовий океан </vt:lpstr>
      <vt:lpstr>Океанів 4, але є інші погляди</vt:lpstr>
      <vt:lpstr>Карта океанів, якби в них не було води </vt:lpstr>
      <vt:lpstr>Презентация PowerPoint</vt:lpstr>
      <vt:lpstr>Океани </vt:lpstr>
      <vt:lpstr>Внутрішні моря з’єднуються з океаном лише протокою </vt:lpstr>
      <vt:lpstr>Окраїнні моря – відокремлені лише островами  Північне                  Норвезьке </vt:lpstr>
      <vt:lpstr>Міжострівні моря </vt:lpstr>
      <vt:lpstr>Затоки мають вільний зв’язок з океаном і схожі водні маси   </vt:lpstr>
      <vt:lpstr>Півострови – глибоко вдаються у водний простір, із суходолом з’єднані з одного боку </vt:lpstr>
      <vt:lpstr>Протока – відносно вузька смуга води, яка з’єднує водойми, або розділяє ділянки суходолу.   Найдовша протока – Мозамбіцька </vt:lpstr>
      <vt:lpstr>Види островів </vt:lpstr>
      <vt:lpstr>Острів Вулькано утворився від виверження вулкану  </vt:lpstr>
      <vt:lpstr>Вулькано (вигляд зверху) </vt:lpstr>
      <vt:lpstr>Молокіні </vt:lpstr>
      <vt:lpstr>Стромболі </vt:lpstr>
      <vt:lpstr>Мауна-лоа</vt:lpstr>
      <vt:lpstr>Мауна-Кеа</vt:lpstr>
      <vt:lpstr>Кілауеа </vt:lpstr>
      <vt:lpstr>Хуалалаї. Кохала </vt:lpstr>
      <vt:lpstr>Острів Гавайї -  з пяти вулканів </vt:lpstr>
      <vt:lpstr>Материкові – відокремлені протоками від материка і мають таку саму будову земної кори. Архіпелаг – скупчення островів.</vt:lpstr>
      <vt:lpstr>Гренландія – найбільший острів </vt:lpstr>
      <vt:lpstr>Нова Гвінея </vt:lpstr>
      <vt:lpstr>Великий Бар'єрний риф утворили корали – маленькі морські організми </vt:lpstr>
      <vt:lpstr>Великий Бар'єрний риф видно з космосу</vt:lpstr>
      <vt:lpstr>Великий Бар'єрний риф</vt:lpstr>
      <vt:lpstr>Атол – теж утворили корали як риф </vt:lpstr>
      <vt:lpstr>Утворення атолу при руйнуванні вулкану </vt:lpstr>
      <vt:lpstr>Атол </vt:lpstr>
      <vt:lpstr>Острів Зміїний (Україна) 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Світовий океан </dc:title>
  <dc:creator>Aj</dc:creator>
  <cp:lastModifiedBy>Aj</cp:lastModifiedBy>
  <cp:revision>66</cp:revision>
  <dcterms:created xsi:type="dcterms:W3CDTF">2017-07-24T16:17:41Z</dcterms:created>
  <dcterms:modified xsi:type="dcterms:W3CDTF">2020-03-18T09:47:50Z</dcterms:modified>
</cp:coreProperties>
</file>